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332" r:id="rId12"/>
    <p:sldId id="267" r:id="rId13"/>
    <p:sldId id="317" r:id="rId14"/>
    <p:sldId id="318" r:id="rId15"/>
    <p:sldId id="319" r:id="rId16"/>
    <p:sldId id="291" r:id="rId17"/>
    <p:sldId id="320" r:id="rId18"/>
    <p:sldId id="327" r:id="rId19"/>
    <p:sldId id="328" r:id="rId20"/>
    <p:sldId id="322" r:id="rId21"/>
    <p:sldId id="295" r:id="rId22"/>
    <p:sldId id="326" r:id="rId23"/>
    <p:sldId id="329" r:id="rId24"/>
    <p:sldId id="331" r:id="rId25"/>
    <p:sldId id="330" r:id="rId26"/>
    <p:sldId id="312" r:id="rId27"/>
    <p:sldId id="268" r:id="rId28"/>
    <p:sldId id="270" r:id="rId29"/>
    <p:sldId id="271" r:id="rId30"/>
    <p:sldId id="313" r:id="rId31"/>
    <p:sldId id="323" r:id="rId32"/>
    <p:sldId id="304" r:id="rId33"/>
    <p:sldId id="333" r:id="rId34"/>
    <p:sldId id="307" r:id="rId35"/>
    <p:sldId id="305" r:id="rId36"/>
    <p:sldId id="314" r:id="rId37"/>
    <p:sldId id="315" r:id="rId38"/>
    <p:sldId id="324" r:id="rId39"/>
    <p:sldId id="316" r:id="rId40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3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  <a:srgbClr val="209491"/>
    <a:srgbClr val="30D4D8"/>
    <a:srgbClr val="68B0B4"/>
    <a:srgbClr val="75A6A9"/>
    <a:srgbClr val="27CBCF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3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8C56-21B2-436F-9EF8-CF60F7CB1B9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CBAB6-C69D-4F4B-BB71-B4134BC04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3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9076-DF3D-45C8-BDCF-ADFD62703122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09DA-8C47-4927-B80E-7145C211B98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243-4A6C-46B3-B5A7-6298E753A9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DD49-765D-4792-B1CB-E0BDB584F034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CD33-9C6E-429A-96E8-DD5F2A7079E7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6E37-89AD-4678-9611-18ADAF4CE7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D3C0-2DBC-46B7-A335-DCA26997D038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6122F-F4F4-4A3E-AD2B-C30563A4585C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B600-9A31-49EC-A56E-C296C9057C75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307F-FD35-46A5-9F48-70E720A0C7FB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0D13-595C-4E01-9A1A-CC75626447D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FF6E-10CF-479E-8C8A-4ABA9AF67E6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8264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3077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comments" Target="../comments/comment1.xml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9.wdp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10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17" Type="http://schemas.openxmlformats.org/officeDocument/2006/relationships/image" Target="../media/image64.png"/><Relationship Id="rId2" Type="http://schemas.openxmlformats.org/officeDocument/2006/relationships/image" Target="../media/image50.jpeg"/><Relationship Id="rId16" Type="http://schemas.openxmlformats.org/officeDocument/2006/relationships/image" Target="../media/image63.pn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jpeg"/><Relationship Id="rId10" Type="http://schemas.openxmlformats.org/officeDocument/2006/relationships/image" Target="../media/image57.jpeg"/><Relationship Id="rId19" Type="http://schemas.microsoft.com/office/2007/relationships/hdphoto" Target="../media/hdphoto13.wdp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3.png"/><Relationship Id="rId18" Type="http://schemas.openxmlformats.org/officeDocument/2006/relationships/image" Target="../media/image57.jpeg"/><Relationship Id="rId3" Type="http://schemas.openxmlformats.org/officeDocument/2006/relationships/image" Target="../media/image64.png"/><Relationship Id="rId21" Type="http://schemas.openxmlformats.org/officeDocument/2006/relationships/image" Target="../media/image60.png"/><Relationship Id="rId7" Type="http://schemas.openxmlformats.org/officeDocument/2006/relationships/image" Target="../media/image66.jpe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63.png"/><Relationship Id="rId16" Type="http://schemas.openxmlformats.org/officeDocument/2006/relationships/image" Target="../media/image55.jpeg"/><Relationship Id="rId20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61.png"/><Relationship Id="rId5" Type="http://schemas.openxmlformats.org/officeDocument/2006/relationships/image" Target="../media/image65.png"/><Relationship Id="rId15" Type="http://schemas.openxmlformats.org/officeDocument/2006/relationships/image" Target="../media/image54.jpeg"/><Relationship Id="rId10" Type="http://schemas.openxmlformats.org/officeDocument/2006/relationships/image" Target="../media/image51.png"/><Relationship Id="rId19" Type="http://schemas.openxmlformats.org/officeDocument/2006/relationships/image" Target="../media/image58.png"/><Relationship Id="rId4" Type="http://schemas.openxmlformats.org/officeDocument/2006/relationships/image" Target="../media/image62.jpeg"/><Relationship Id="rId9" Type="http://schemas.openxmlformats.org/officeDocument/2006/relationships/image" Target="../media/image50.jpeg"/><Relationship Id="rId1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3.png"/><Relationship Id="rId18" Type="http://schemas.openxmlformats.org/officeDocument/2006/relationships/image" Target="../media/image57.jpeg"/><Relationship Id="rId3" Type="http://schemas.openxmlformats.org/officeDocument/2006/relationships/image" Target="../media/image64.png"/><Relationship Id="rId21" Type="http://schemas.openxmlformats.org/officeDocument/2006/relationships/image" Target="../media/image60.png"/><Relationship Id="rId7" Type="http://schemas.openxmlformats.org/officeDocument/2006/relationships/image" Target="../media/image66.jpe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63.png"/><Relationship Id="rId16" Type="http://schemas.openxmlformats.org/officeDocument/2006/relationships/image" Target="../media/image55.jpeg"/><Relationship Id="rId20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61.png"/><Relationship Id="rId5" Type="http://schemas.openxmlformats.org/officeDocument/2006/relationships/image" Target="../media/image65.png"/><Relationship Id="rId15" Type="http://schemas.openxmlformats.org/officeDocument/2006/relationships/image" Target="../media/image54.jpeg"/><Relationship Id="rId10" Type="http://schemas.openxmlformats.org/officeDocument/2006/relationships/image" Target="../media/image51.png"/><Relationship Id="rId19" Type="http://schemas.openxmlformats.org/officeDocument/2006/relationships/image" Target="../media/image58.png"/><Relationship Id="rId4" Type="http://schemas.openxmlformats.org/officeDocument/2006/relationships/image" Target="../media/image62.jpeg"/><Relationship Id="rId9" Type="http://schemas.openxmlformats.org/officeDocument/2006/relationships/image" Target="../media/image50.jpeg"/><Relationship Id="rId14" Type="http://schemas.microsoft.com/office/2007/relationships/hdphoto" Target="../media/hdphoto12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46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microsoft.com/office/2007/relationships/hdphoto" Target="../media/hdphoto18.wdp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839011" y="1753995"/>
            <a:ext cx="3149633" cy="544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01.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배민맛이란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02.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원인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유독 배민에게 가혹한 이유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   -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숫자가 맛을 대변하진 않는다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   - </a:t>
            </a:r>
            <a:r>
              <a:rPr lang="ko-KR" altLang="en-US" sz="10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억울합니다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진실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 가려진 진실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01.  2022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슬로건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02.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UI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03.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알고리즘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기대효과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02.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발전방향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03.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우리는 데이터가 필요합니다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90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2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496793" y="2444905"/>
            <a:ext cx="3734327" cy="479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배민맛이란</a:t>
            </a:r>
            <a:r>
              <a:rPr lang="ko-KR" altLang="en-US" sz="1052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                           </a:t>
            </a:r>
            <a:r>
              <a:rPr lang="en-US" altLang="ko-KR" sz="1052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배민맛의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원인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유독 배민에게 가혹한 이유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- 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숫자가 맛을 대변하진 않는다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- </a:t>
            </a:r>
            <a:r>
              <a:rPr lang="ko-KR" altLang="en-US" sz="95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배민은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억울합니다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배민맛의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진실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</a:t>
            </a:r>
            <a:r>
              <a:rPr lang="en-US" altLang="ko-KR" sz="95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01. 2022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슬로건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개인화 추천 서비스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                            21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22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29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발전방향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31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우리는 데이터가 필요합니다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34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                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36</a:t>
            </a: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                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37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90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93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148174" y="259309"/>
            <a:ext cx="3199021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민족들의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배신</a:t>
            </a:r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?!</a:t>
            </a:r>
            <a:endParaRPr lang="ko-KR" altLang="en-US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6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D26BA9-35DF-417E-A6D9-47CBB7B7FC1E}"/>
              </a:ext>
            </a:extLst>
          </p:cNvPr>
          <p:cNvGrpSpPr/>
          <p:nvPr/>
        </p:nvGrpSpPr>
        <p:grpSpPr>
          <a:xfrm>
            <a:off x="5380445" y="5217541"/>
            <a:ext cx="3591597" cy="1259459"/>
            <a:chOff x="5355090" y="3505071"/>
            <a:chExt cx="3571875" cy="108601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AC6631-7B5C-4108-8E1A-C6DDCB04C55D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62B2A6F-0CDF-4BC5-8848-1B21B963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8757"/>
            <a:stretch/>
          </p:blipFill>
          <p:spPr>
            <a:xfrm>
              <a:off x="5355090" y="3505071"/>
              <a:ext cx="3571875" cy="108601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6AA5DD-C0C8-498D-B191-BE0C62EC77E7}"/>
              </a:ext>
            </a:extLst>
          </p:cNvPr>
          <p:cNvGrpSpPr/>
          <p:nvPr/>
        </p:nvGrpSpPr>
        <p:grpSpPr>
          <a:xfrm>
            <a:off x="5389053" y="4205554"/>
            <a:ext cx="3591597" cy="1011987"/>
            <a:chOff x="5355090" y="3505070"/>
            <a:chExt cx="3571875" cy="11191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5FAB756-D7C8-402A-BF37-2B0BE3788BF1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A888B8-4B69-4E33-80CF-1A13CFDCA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6467"/>
            <a:stretch/>
          </p:blipFill>
          <p:spPr>
            <a:xfrm>
              <a:off x="5355090" y="3505070"/>
              <a:ext cx="3571875" cy="111917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endParaRPr lang="en-US" altLang="ko-KR" sz="10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신조어</a:t>
            </a:r>
            <a:endParaRPr lang="en-US" altLang="ko-KR" sz="17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배민맛을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들어본적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있나요</a:t>
            </a:r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449044" y="1567022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어떤 상황에서 쓰이는 용어일까요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물론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국어사전 혹은 사회 전반적으로 공유된 단어가 아닌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SNS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542581" y="3903406"/>
            <a:ext cx="3697584" cy="3656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33173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endParaRPr lang="ko-KR" altLang="en-US" sz="771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6" r="3064" b="4652"/>
          <a:stretch/>
        </p:blipFill>
        <p:spPr>
          <a:xfrm>
            <a:off x="5558342" y="5311351"/>
            <a:ext cx="3209238" cy="10119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5380445" y="3219327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5976" y="3632669"/>
              <a:ext cx="3507581" cy="730218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54E0DB34-EED8-49DE-B6F0-103ED3521F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39" b="2780"/>
          <a:stretch/>
        </p:blipFill>
        <p:spPr>
          <a:xfrm>
            <a:off x="5571265" y="4353325"/>
            <a:ext cx="3124260" cy="648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D97D2F-25F8-4298-8EEA-E35D8082499D}"/>
              </a:ext>
            </a:extLst>
          </p:cNvPr>
          <p:cNvSpPr txBox="1"/>
          <p:nvPr/>
        </p:nvSpPr>
        <p:spPr>
          <a:xfrm>
            <a:off x="5457357" y="6582872"/>
            <a:ext cx="598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다수의 사용자들이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경험하고 공감 하는게 문제입니다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BEAE0-55AA-4E91-A6EE-E0F90AF82078}"/>
              </a:ext>
            </a:extLst>
          </p:cNvPr>
          <p:cNvSpPr txBox="1"/>
          <p:nvPr/>
        </p:nvSpPr>
        <p:spPr>
          <a:xfrm>
            <a:off x="-1522013" y="2577270"/>
            <a:ext cx="572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신중히 음식을 골라 주문했지만 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자신이 원하던 맛을 느낄 수 없고 허탈감과 후회심을 느끼며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배달음식을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끊어야지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등등의 기분을 포함하는 용어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85562-F0EE-4E74-8D57-A849688E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6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861119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124765" y="2842221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237344" y="2822429"/>
            <a:ext cx="4450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내에서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꾸준하게 점유율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위를 지키고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벌써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2011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년에서 부터 횟수로만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최고를 유지한다는 것은 그 기업이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곧 기준이 된다는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말이기도 합니다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.‘ </a:t>
            </a:r>
            <a:r>
              <a:rPr lang="ko-KR" altLang="en-US" sz="1200" spc="-132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200" spc="-132">
                <a:latin typeface="-윤고딕320" panose="02030504000101010101" pitchFamily="18" charset="-127"/>
                <a:ea typeface="-윤고딕320" panose="02030504000101010101" pitchFamily="18" charset="-127"/>
              </a:rPr>
              <a:t>퀵커머스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총성 없는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전쟁속에서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어떤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방식이 정답인지는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아무도  모르지만 처음과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끝에는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항상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배달의 보통명사가 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 선택의 불편함이 유독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크게 대표 되는 건 당연한 게 아닐까요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      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231901" y="6367745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992900" y="5130753"/>
            <a:ext cx="4434097" cy="1229952"/>
            <a:chOff x="977166" y="4382488"/>
            <a:chExt cx="4434097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722184" y="5292794"/>
              <a:ext cx="16890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977166" y="4382488"/>
              <a:ext cx="3224392" cy="1229952"/>
              <a:chOff x="955921" y="4426947"/>
              <a:chExt cx="322439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/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955921" y="4600054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279623" y="486211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8264" y="520622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1365364" y="1907407"/>
            <a:ext cx="43226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불편함이죠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</a:t>
            </a:r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배민에게 </a:t>
            </a:r>
            <a:endParaRPr lang="en-US" altLang="ko-KR" sz="14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더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11091-09A5-41B4-97F0-4FDA3A04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4" r="7857"/>
          <a:stretch/>
        </p:blipFill>
        <p:spPr>
          <a:xfrm>
            <a:off x="6185116" y="-1"/>
            <a:ext cx="4613174" cy="75596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A62CFE-559F-4C4C-BE4A-A14F40E45E4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1E42D-4FA4-4D0F-9FC9-BC9CF425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6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D64CA0B-36E4-42ED-A09F-4D697EB81902}"/>
              </a:ext>
            </a:extLst>
          </p:cNvPr>
          <p:cNvSpPr txBox="1"/>
          <p:nvPr/>
        </p:nvSpPr>
        <p:spPr>
          <a:xfrm>
            <a:off x="1856549" y="2960912"/>
            <a:ext cx="427523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3F3824-6082-499B-AE8C-F2E7EBB7C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t="19416" r="33718" b="65774"/>
          <a:stretch/>
        </p:blipFill>
        <p:spPr>
          <a:xfrm>
            <a:off x="1674511" y="1950173"/>
            <a:ext cx="2267399" cy="907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20300B2-7BD4-4E8B-9B24-7FFAEDF7FE7E}"/>
              </a:ext>
            </a:extLst>
          </p:cNvPr>
          <p:cNvSpPr txBox="1"/>
          <p:nvPr/>
        </p:nvSpPr>
        <p:spPr>
          <a:xfrm>
            <a:off x="912306" y="2091925"/>
            <a:ext cx="152440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4C1EDB4-010D-4EB7-B67E-AD589C661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18" y="3835568"/>
            <a:ext cx="2321647" cy="1518561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47DB46-61A7-484F-A686-D9B466EA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92" y="4471941"/>
            <a:ext cx="91394" cy="8377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8187AF-0C0D-414C-9A14-DDAA5921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66" y="4646871"/>
            <a:ext cx="91394" cy="837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C85D3B5-5054-455E-B8BA-B3D1A586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16" y="4984124"/>
            <a:ext cx="91394" cy="8377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A39602-2665-4A7A-846C-EC8E9B38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46" y="4975260"/>
            <a:ext cx="91394" cy="8377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562F367-67E1-4E25-A4D4-50D46650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817" y="5132956"/>
            <a:ext cx="91394" cy="83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D6AA51B-0BEF-472A-AE4A-38094CF7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369" y="5132957"/>
            <a:ext cx="91394" cy="837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CE2092A-FD74-4674-BEC6-C0B461B7B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913" y="4949625"/>
            <a:ext cx="91394" cy="837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83090CF-3A7B-4A8B-BA12-83127F7F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10" y="4966881"/>
            <a:ext cx="91394" cy="83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7034735-6ACE-4F09-97F3-2545AAE9C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68" y="4760677"/>
            <a:ext cx="91394" cy="8377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6A391D-F62F-4035-A3DA-8B1C2E24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450" y="4519675"/>
            <a:ext cx="91394" cy="83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C853E97-CF42-4ECF-A072-9F1F441A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98" y="4638527"/>
            <a:ext cx="91394" cy="8377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BC8777-78F5-4CD8-9EC3-6970C6E98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499" y="4655592"/>
            <a:ext cx="91394" cy="8377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A4B113F-0D80-4D5B-9B87-DFC8AF279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ED698A-F4EF-4502-8911-A2A346A9F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88" y="4865847"/>
            <a:ext cx="91394" cy="8377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84D2E5F-2750-4571-B9F0-9F981E61E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24" y="5041670"/>
            <a:ext cx="91394" cy="8377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4823916-12C8-4419-9592-11B4E286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730" y="5140179"/>
            <a:ext cx="91394" cy="837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5C1C5E1-77C3-41B7-9FE9-26DD3FF3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28" y="4742343"/>
            <a:ext cx="91394" cy="8377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68C8A30-D1DD-4174-9437-22EB17F8A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202BA99-4E8B-4431-B3D5-3F1B9E0B0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066" y="4731007"/>
            <a:ext cx="91394" cy="8377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FB6EB1-1E17-42E8-BD35-C918866F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97925A-3584-4B10-A5E5-3942991D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155" y="4615815"/>
            <a:ext cx="91394" cy="8377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4B84EAE-3C04-44C9-813D-D63B43FA9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3" y="4875312"/>
            <a:ext cx="91394" cy="837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12D3271-3D56-40B2-A4F9-D057AF30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92" y="5059038"/>
            <a:ext cx="91394" cy="8377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92C97BD-60D4-4467-9591-A0E87BCB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099" y="4886607"/>
            <a:ext cx="91394" cy="8377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B6F1F48-1776-4F59-90CB-E7046D29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55E9ED1-E729-42FB-ACF8-6BFCA9036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8" y="5123409"/>
            <a:ext cx="91394" cy="8377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B3A128E-F00A-4D78-8805-5D9B2226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19A6CF5-CDD5-4655-BBD5-75C37775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660" y="4799332"/>
            <a:ext cx="91394" cy="8377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8535A6-9740-4B57-A836-88EFBD8B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190" y="4842275"/>
            <a:ext cx="91394" cy="837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E77CBF9-92E8-43C0-8B51-164D2EBEB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43" y="4480196"/>
            <a:ext cx="133739" cy="15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8A6495-039A-45BE-BF6A-A9EBB6992B20}"/>
              </a:ext>
            </a:extLst>
          </p:cNvPr>
          <p:cNvSpPr txBox="1"/>
          <p:nvPr/>
        </p:nvSpPr>
        <p:spPr>
          <a:xfrm>
            <a:off x="1837837" y="3671137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3981B1-8704-4F6B-8D90-E925856C8485}"/>
              </a:ext>
            </a:extLst>
          </p:cNvPr>
          <p:cNvSpPr txBox="1"/>
          <p:nvPr/>
        </p:nvSpPr>
        <p:spPr>
          <a:xfrm>
            <a:off x="4559560" y="5577272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짜장면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142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374CC3-BEB2-430D-BB21-E7F9AF0FBC53}"/>
              </a:ext>
            </a:extLst>
          </p:cNvPr>
          <p:cNvSpPr txBox="1"/>
          <p:nvPr/>
        </p:nvSpPr>
        <p:spPr>
          <a:xfrm>
            <a:off x="4559559" y="6070810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1,870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2B9055-21CD-41DC-BD8D-C1FDBDA43E3A}"/>
              </a:ext>
            </a:extLst>
          </p:cNvPr>
          <p:cNvCxnSpPr>
            <a:cxnSpLocks/>
          </p:cNvCxnSpPr>
          <p:nvPr/>
        </p:nvCxnSpPr>
        <p:spPr>
          <a:xfrm>
            <a:off x="1894206" y="554623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388FDDA-FB30-4045-B460-D7DEE5E37859}"/>
              </a:ext>
            </a:extLst>
          </p:cNvPr>
          <p:cNvSpPr txBox="1"/>
          <p:nvPr/>
        </p:nvSpPr>
        <p:spPr>
          <a:xfrm>
            <a:off x="4559560" y="5822231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국밥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198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02D9713-1B10-4111-A144-8B20E798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98" y="4653323"/>
            <a:ext cx="82694" cy="7580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4ECBE94-C6BA-4044-8299-2D8407E35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88" y="5609863"/>
            <a:ext cx="174511" cy="159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90128-3D3A-46AF-9544-6F25CCF84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7" y="6058974"/>
            <a:ext cx="209671" cy="209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2E5E15-B601-4588-8CB0-C5D40155B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612" y="4074722"/>
            <a:ext cx="879058" cy="136277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DC31E2-8E01-4C4F-916A-168C4B310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2" y="5825788"/>
            <a:ext cx="250900" cy="22122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73FCAEE-5771-449B-A1BF-19532F5F5228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맛을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802242-3250-431A-8F9C-7C13FB8B1B21}"/>
              </a:ext>
            </a:extLst>
          </p:cNvPr>
          <p:cNvSpPr txBox="1"/>
          <p:nvPr/>
        </p:nvSpPr>
        <p:spPr>
          <a:xfrm>
            <a:off x="1850388" y="3002592"/>
            <a:ext cx="53454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2020</a:t>
            </a:r>
            <a:r>
              <a:rPr lang="ko-KR" altLang="en-US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년 누적 입점 업체 수 </a:t>
            </a:r>
            <a:endParaRPr lang="en-US" altLang="ko-KR" sz="15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140,000</a:t>
            </a:r>
            <a:r>
              <a:rPr lang="ko-KR" altLang="en-US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여 곳  </a:t>
            </a:r>
            <a:endParaRPr lang="en-US" altLang="ko-KR" sz="20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FD7EEB-25B6-4A1E-BBAF-ED87F8087382}"/>
              </a:ext>
            </a:extLst>
          </p:cNvPr>
          <p:cNvSpPr txBox="1"/>
          <p:nvPr/>
        </p:nvSpPr>
        <p:spPr>
          <a:xfrm>
            <a:off x="4820055" y="2033096"/>
            <a:ext cx="4751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 많은 메뉴와 가게들 중 사용자는 많은 고민을 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당장 치킨을 먹으려 해도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1,800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여개의 가게들을 고려해야 하니까요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사용자의 선택지를 늘려줍니다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쉽고 빠르게 먹고 싶어하는 사용자에겐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오히려 선택에 장애물이 됩니다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민족은 업계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 답게 제일 많은 가게와 메뉴를 보유하고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 이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순간에도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원하는 메뉴를 찾느라 피로 해집니다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765D358-3591-4664-858A-C9CF97963559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34A05-B47F-4FDF-AD06-8581C7AA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 descr="플라스틱이(가) 표시된 사진&#10;&#10;자동 생성된 설명">
            <a:extLst>
              <a:ext uri="{FF2B5EF4-FFF2-40B4-BE49-F238E27FC236}">
                <a16:creationId xmlns:a16="http://schemas.microsoft.com/office/drawing/2014/main" id="{E81A1644-696F-4CB4-A743-E2F2BDBCE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50" y="3931638"/>
            <a:ext cx="5218320" cy="45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FA46C566-6FF8-4D1E-BFF5-3970BB3864E9}"/>
              </a:ext>
            </a:extLst>
          </p:cNvPr>
          <p:cNvSpPr/>
          <p:nvPr/>
        </p:nvSpPr>
        <p:spPr>
          <a:xfrm rot="16200000">
            <a:off x="5143993" y="945197"/>
            <a:ext cx="7559675" cy="5669282"/>
          </a:xfrm>
          <a:prstGeom prst="flowChartManualInput">
            <a:avLst/>
          </a:prstGeom>
          <a:gradFill flip="none" rotWithShape="1">
            <a:gsLst>
              <a:gs pos="0">
                <a:srgbClr val="30D4D8"/>
              </a:gs>
              <a:gs pos="51000">
                <a:srgbClr val="2094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C8DE79-672C-4F93-836F-18B7417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0" b="99340" l="5382" r="95494">
                        <a14:foregroundMark x1="14518" y1="15622" x2="13016" y2="31353"/>
                        <a14:foregroundMark x1="5882" y1="18152" x2="6884" y2="27173"/>
                        <a14:foregroundMark x1="9011" y1="13201" x2="5382" y2="23982"/>
                        <a14:foregroundMark x1="22653" y1="6821" x2="17647" y2="10121"/>
                        <a14:foregroundMark x1="32040" y1="3850" x2="17522" y2="12211"/>
                        <a14:foregroundMark x1="17522" y1="12211" x2="17522" y2="12211"/>
                        <a14:foregroundMark x1="34293" y1="3410" x2="42929" y2="9901"/>
                        <a14:foregroundMark x1="42929" y1="9901" x2="43054" y2="10121"/>
                        <a14:foregroundMark x1="38173" y1="22442" x2="33417" y2="35534"/>
                        <a14:foregroundMark x1="33417" y1="35534" x2="33417" y2="35534"/>
                        <a14:foregroundMark x1="45682" y1="22662" x2="50313" y2="29373"/>
                        <a14:foregroundMark x1="50313" y1="29373" x2="51940" y2="38174"/>
                        <a14:foregroundMark x1="39049" y1="27943" x2="40926" y2="50385"/>
                        <a14:foregroundMark x1="42053" y1="22442" x2="48561" y2="43674"/>
                        <a14:foregroundMark x1="45432" y1="21452" x2="47685" y2="42794"/>
                        <a14:foregroundMark x1="37297" y1="50165" x2="35670" y2="65017"/>
                        <a14:foregroundMark x1="18899" y1="64026" x2="18773" y2="75028"/>
                        <a14:foregroundMark x1="14518" y1="66667" x2="15144" y2="76348"/>
                        <a14:foregroundMark x1="15269" y1="61936" x2="9637" y2="78108"/>
                        <a14:foregroundMark x1="14018" y1="72827" x2="14894" y2="82728"/>
                        <a14:foregroundMark x1="19399" y1="72607" x2="27284" y2="78218"/>
                        <a14:foregroundMark x1="28035" y1="63586" x2="32165" y2="80638"/>
                        <a14:foregroundMark x1="41802" y1="67327" x2="46183" y2="77338"/>
                        <a14:foregroundMark x1="38673" y1="46975" x2="56571" y2="68427"/>
                        <a14:foregroundMark x1="51314" y1="53575" x2="62578" y2="74587"/>
                        <a14:foregroundMark x1="53567" y1="46535" x2="70839" y2="69417"/>
                        <a14:foregroundMark x1="57947" y1="49065" x2="70964" y2="62926"/>
                        <a14:foregroundMark x1="61577" y1="47855" x2="79725" y2="64466"/>
                        <a14:foregroundMark x1="63579" y1="45875" x2="80350" y2="60506"/>
                        <a14:foregroundMark x1="60576" y1="41914" x2="68836" y2="47635"/>
                        <a14:foregroundMark x1="80726" y1="63146" x2="80350" y2="70297"/>
                        <a14:foregroundMark x1="80350" y1="70297" x2="77347" y2="78878"/>
                        <a14:foregroundMark x1="81852" y1="77118" x2="73091" y2="90869"/>
                        <a14:foregroundMark x1="44931" y1="87019" x2="48936" y2="96480"/>
                        <a14:foregroundMark x1="24030" y1="88339" x2="42178" y2="92959"/>
                        <a14:foregroundMark x1="20150" y1="85149" x2="25657" y2="91859"/>
                        <a14:foregroundMark x1="29912" y1="91859" x2="42053" y2="94169"/>
                        <a14:foregroundMark x1="33292" y1="96480" x2="35044" y2="99340"/>
                        <a14:foregroundMark x1="61452" y1="93399" x2="55569" y2="98790"/>
                        <a14:foregroundMark x1="26533" y1="83278" x2="40551" y2="91419"/>
                        <a14:foregroundMark x1="20651" y1="80748" x2="27785" y2="86359"/>
                        <a14:foregroundMark x1="58949" y1="86139" x2="67584" y2="93069"/>
                        <a14:foregroundMark x1="70463" y1="90539" x2="62203" y2="97140"/>
                        <a14:foregroundMark x1="79349" y1="84708" x2="73967" y2="95820"/>
                        <a14:foregroundMark x1="82603" y1="78218" x2="83730" y2="85369"/>
                        <a14:foregroundMark x1="83730" y1="85369" x2="82603" y2="92739"/>
                        <a14:foregroundMark x1="85106" y1="72607" x2="87484" y2="91419"/>
                        <a14:foregroundMark x1="91364" y1="68207" x2="92115" y2="77668"/>
                        <a14:foregroundMark x1="92115" y1="77668" x2="88110" y2="90649"/>
                        <a14:foregroundMark x1="95494" y1="72277" x2="92991" y2="89109"/>
                        <a14:backgroundMark x1="78598" y1="20022" x2="99374" y2="32343"/>
                      </a14:backgroundRemoval>
                    </a14:imgEffect>
                  </a14:imgLayer>
                </a14:imgProps>
              </a:ext>
            </a:extLst>
          </a:blip>
          <a:srcRect b="9519"/>
          <a:stretch/>
        </p:blipFill>
        <p:spPr>
          <a:xfrm flipH="1">
            <a:off x="7029540" y="4352954"/>
            <a:ext cx="3122247" cy="321397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ED581-E913-42B4-B598-68C6619A923C}"/>
              </a:ext>
            </a:extLst>
          </p:cNvPr>
          <p:cNvSpPr txBox="1"/>
          <p:nvPr/>
        </p:nvSpPr>
        <p:spPr>
          <a:xfrm>
            <a:off x="621814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억울합니다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11BCD-6804-4393-AA9B-A8EE9F6837DA}"/>
              </a:ext>
            </a:extLst>
          </p:cNvPr>
          <p:cNvSpPr txBox="1"/>
          <p:nvPr/>
        </p:nvSpPr>
        <p:spPr>
          <a:xfrm>
            <a:off x="1246207" y="1922415"/>
            <a:ext cx="3867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배달에서 느끼는 부정적인 인식이 유독 배민에게 대표되는 이유들을 짚고 넘어가니 괜스레 억울한 기분이 드네요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배달의 보통명사가 되고 제일 많은 가게를 입점한 것들은 모두 사용자와 사장님들을 위한 노력의 결과물이고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박수 받아야 할 행동이니까요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그렇지만 사용자가 불편을 느끼고 부정적인 이미지를 공유하고 있다는 것은 사실입니다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부정적인 이미지가 고착되고 타사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차별화된 서비스 등 새로운 변수가 발생한다면 고객 충성도가 떨어지는 결과가 발생 할 수도 있겠죠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그럼 우리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해야 하는 걸까요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8D64F-77D2-49FB-9AAD-3BA78B400CCF}"/>
              </a:ext>
            </a:extLst>
          </p:cNvPr>
          <p:cNvSpPr txBox="1"/>
          <p:nvPr/>
        </p:nvSpPr>
        <p:spPr>
          <a:xfrm>
            <a:off x="7022283" y="1640844"/>
            <a:ext cx="397058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이용자들이 불편함을 </a:t>
            </a:r>
            <a:endParaRPr lang="en-US" altLang="ko-KR" sz="3157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느끼는 건 팩트입니다</a:t>
            </a:r>
            <a:r>
              <a:rPr lang="en-US" altLang="ko-KR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6BCE0F-3F63-40FF-859C-8FD82240E5F3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61E2E6-30D5-4E93-855D-D3AD869A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5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5345906" y="-6399579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A5AB1-417E-4AD6-9B78-FF74CBBD9320}"/>
              </a:ext>
            </a:extLst>
          </p:cNvPr>
          <p:cNvSpPr txBox="1"/>
          <p:nvPr/>
        </p:nvSpPr>
        <p:spPr>
          <a:xfrm>
            <a:off x="1799771" y="-1054086"/>
            <a:ext cx="545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배민은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185A2-C564-4E04-9791-F355163C3ED2}"/>
              </a:ext>
            </a:extLst>
          </p:cNvPr>
          <p:cNvSpPr txBox="1"/>
          <p:nvPr/>
        </p:nvSpPr>
        <p:spPr>
          <a:xfrm>
            <a:off x="-2355611" y="-2851723"/>
            <a:ext cx="5827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별점순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주문이 </a:t>
            </a:r>
            <a:r>
              <a:rPr lang="ko-KR" altLang="en-US" dirty="0" err="1"/>
              <a:t>많은순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찜이 많은 순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0E863-9C71-49ED-AD36-61FDDA3B65A0}"/>
              </a:ext>
            </a:extLst>
          </p:cNvPr>
          <p:cNvSpPr txBox="1"/>
          <p:nvPr/>
        </p:nvSpPr>
        <p:spPr>
          <a:xfrm>
            <a:off x="-4357308" y="3109219"/>
            <a:ext cx="3912569" cy="644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96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1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현재 별점 순 같은 선택을 도와주는 순위 기능은 한계가 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2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더 많은 가게를 보여주려는 경쟁이 오히려 불편이 되고 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먹고 싶어하는 사용자들에게 최선을 다 하는 게 아니다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84C8-74EE-4FD4-85B8-04CB71A3251D}"/>
              </a:ext>
            </a:extLst>
          </p:cNvPr>
          <p:cNvSpPr txBox="1"/>
          <p:nvPr/>
        </p:nvSpPr>
        <p:spPr>
          <a:xfrm>
            <a:off x="-3818668" y="2335459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5A0B8-7985-4CE6-A5E0-5546C8B24833}"/>
              </a:ext>
            </a:extLst>
          </p:cNvPr>
          <p:cNvSpPr txBox="1"/>
          <p:nvPr/>
        </p:nvSpPr>
        <p:spPr>
          <a:xfrm>
            <a:off x="1219223" y="2688161"/>
            <a:ext cx="3912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배민에는 다양한 가게와 메뉴가 존재하지만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이에 대한 가이드는 별점이나 찜 수로 순서를 매기는 기능이 전부입니다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마저도 선택지의 순서를 바꿔줄 뿐 선택지의 수를 줄여주지는 않습니다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별점이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높고 찜 수가 많은 음식이 늘 사용자가 먹고 싶은 음식이 아니기 때문에 순서를 바꿔 사용자의 선택을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돕는데는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한계가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사용자에게 맞는 가게의 순서가 뒤로 밀려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선택을 방해할 수도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 descr="이용가이드">
            <a:extLst>
              <a:ext uri="{FF2B5EF4-FFF2-40B4-BE49-F238E27FC236}">
                <a16:creationId xmlns:a16="http://schemas.microsoft.com/office/drawing/2014/main" id="{CE1EB61F-DBB2-4737-B5F5-8F6B355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6161" y="-1523376"/>
            <a:ext cx="2079432" cy="1307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16DD67-3E18-477E-BB6D-39071E18C2D6}"/>
              </a:ext>
            </a:extLst>
          </p:cNvPr>
          <p:cNvSpPr txBox="1"/>
          <p:nvPr/>
        </p:nvSpPr>
        <p:spPr>
          <a:xfrm>
            <a:off x="897169" y="870664"/>
            <a:ext cx="3173422" cy="132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가려진 진실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D30398-72C6-4073-B37E-8AC11B427517}"/>
              </a:ext>
            </a:extLst>
          </p:cNvPr>
          <p:cNvSpPr txBox="1"/>
          <p:nvPr/>
        </p:nvSpPr>
        <p:spPr>
          <a:xfrm>
            <a:off x="375025" y="107728"/>
            <a:ext cx="772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우아한형제들은 배달음식을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사랑하는 사람과 나누는 행복한 시간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이라고 정의 내립니다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E51F26-1424-4238-BE33-BBFE442BE53A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3188-FA3B-49DB-9220-722A9B7D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C828AB-0833-4333-9A3A-870E969F136A}"/>
              </a:ext>
            </a:extLst>
          </p:cNvPr>
          <p:cNvSpPr txBox="1"/>
          <p:nvPr/>
        </p:nvSpPr>
        <p:spPr>
          <a:xfrm>
            <a:off x="1210460" y="2193951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순서 바꾸기의 한계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C004A-A19D-4B4D-87D7-276A9552D45E}"/>
              </a:ext>
            </a:extLst>
          </p:cNvPr>
          <p:cNvSpPr txBox="1"/>
          <p:nvPr/>
        </p:nvSpPr>
        <p:spPr>
          <a:xfrm>
            <a:off x="6233402" y="1323879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너도 나도 보여주기 경쟁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AF1E73-215D-4646-8F35-4CB2126439B6}"/>
              </a:ext>
            </a:extLst>
          </p:cNvPr>
          <p:cNvSpPr txBox="1"/>
          <p:nvPr/>
        </p:nvSpPr>
        <p:spPr>
          <a:xfrm>
            <a:off x="5664354" y="6181694"/>
            <a:ext cx="4311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이상 다양한 가게를 보여주고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순서를 매기는 걸로는 사용자들이 좋은 음식을 선택하는 걸 도울 수 없습니다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3DC9-9E2D-471E-AFBF-4ACD70152566}"/>
              </a:ext>
            </a:extLst>
          </p:cNvPr>
          <p:cNvSpPr txBox="1"/>
          <p:nvPr/>
        </p:nvSpPr>
        <p:spPr>
          <a:xfrm>
            <a:off x="6233402" y="1923764"/>
            <a:ext cx="39125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최근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서비스로 점유율을 무섭게 늘리고 있는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이츠를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예로 볼 수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다른 플랫폼에 없는 가게들을 표시하는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운영하고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플랫폼보다 더 다양한 가게를 사용자에게 보여주는 것입니다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경쟁으로 현재 배달 플랫폼에는 정말 다양한 가게와 메뉴가 존재합니다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사용자들은 자신의 취향에 맞는 가게를 찾아 자신이 좋아하는 음식을 시킬 수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 가게를 찾을 수 있다면 말입니다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가게를 내세울 뿐 사용자의 선택을 도와주지 않는 경쟁이 과연 최선이라고 볼 수 있을까요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9253C-7115-4013-8771-79608D03CD71}"/>
              </a:ext>
            </a:extLst>
          </p:cNvPr>
          <p:cNvSpPr txBox="1"/>
          <p:nvPr/>
        </p:nvSpPr>
        <p:spPr>
          <a:xfrm>
            <a:off x="6233402" y="1323879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너도 나도 보여주기 경쟁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A702D2-EC08-4F1A-AB49-6103FA1AE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7" b="11151"/>
          <a:stretch/>
        </p:blipFill>
        <p:spPr>
          <a:xfrm>
            <a:off x="8243139" y="3020339"/>
            <a:ext cx="1138564" cy="1500237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</p:pic>
      <p:pic>
        <p:nvPicPr>
          <p:cNvPr id="25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C542E14F-116D-4366-AB64-F331D579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63" y="3045334"/>
            <a:ext cx="995513" cy="1490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21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051537" y="3534816"/>
            <a:ext cx="8588739" cy="3252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12" y="10361901"/>
            <a:ext cx="9221688" cy="11624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5027" y="8040568"/>
            <a:ext cx="9221688" cy="38159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음식’을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제공해야하는거야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더 이상 지도상의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찍혀있는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이제는 사용자가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좋아할만한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음식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관건인거야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6949678" y="3687557"/>
            <a:ext cx="2832058" cy="24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7321984" y="3566523"/>
            <a:ext cx="6014145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선택하는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6440544" y="3732105"/>
            <a:ext cx="712788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7535183" y="6150204"/>
            <a:ext cx="1088273" cy="30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182247" y="3515725"/>
            <a:ext cx="10256850" cy="190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15" y="4524762"/>
            <a:ext cx="371783" cy="37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F42567-D7DD-45D4-9505-B0B91386D155}"/>
              </a:ext>
            </a:extLst>
          </p:cNvPr>
          <p:cNvSpPr txBox="1"/>
          <p:nvPr/>
        </p:nvSpPr>
        <p:spPr>
          <a:xfrm>
            <a:off x="1250537" y="7717817"/>
            <a:ext cx="6988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7EF1D-F214-4A52-8478-78E1399C8073}"/>
              </a:ext>
            </a:extLst>
          </p:cNvPr>
          <p:cNvSpPr txBox="1"/>
          <p:nvPr/>
        </p:nvSpPr>
        <p:spPr>
          <a:xfrm>
            <a:off x="897169" y="87066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67D91-5D7F-435A-AEB6-D6900DD729D9}"/>
              </a:ext>
            </a:extLst>
          </p:cNvPr>
          <p:cNvSpPr txBox="1"/>
          <p:nvPr/>
        </p:nvSpPr>
        <p:spPr>
          <a:xfrm>
            <a:off x="8841798" y="7109660"/>
            <a:ext cx="6988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05D94-D5F5-4E8B-8EBA-29382BCEBD4D}"/>
              </a:ext>
            </a:extLst>
          </p:cNvPr>
          <p:cNvSpPr txBox="1"/>
          <p:nvPr/>
        </p:nvSpPr>
        <p:spPr>
          <a:xfrm>
            <a:off x="8461259" y="3009505"/>
            <a:ext cx="6988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사용자가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좋아할만한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endParaRPr lang="en-US" altLang="ko-KR" sz="12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            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만족할만한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r>
              <a:rPr lang="en-US" altLang="ko-KR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9BA616-979F-44A9-8E32-ACD29D5EEBF3}"/>
              </a:ext>
            </a:extLst>
          </p:cNvPr>
          <p:cNvSpPr txBox="1"/>
          <p:nvPr/>
        </p:nvSpPr>
        <p:spPr>
          <a:xfrm>
            <a:off x="7603273" y="8078703"/>
            <a:ext cx="7947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D0E8E2-DCF0-4316-82D2-C24971714C2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748381E-0210-41B1-9778-0D511AE4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9D0F0-D000-42F3-909D-22D3F7A6E801}"/>
              </a:ext>
            </a:extLst>
          </p:cNvPr>
          <p:cNvSpPr txBox="1"/>
          <p:nvPr/>
        </p:nvSpPr>
        <p:spPr>
          <a:xfrm>
            <a:off x="1635166" y="1956912"/>
            <a:ext cx="4949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사용자에게 가이드를 제공해야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</a:t>
            </a:r>
            <a:r>
              <a:rPr lang="en-US" altLang="ko-KR" sz="1200" spc="-2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을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선택할 수 있게 말이죠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이상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찍혀 있는 가게 수가 경쟁력이 될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수 없습니다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플랫폼의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보여주기 경쟁속에서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배민은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방향을 바꿔야 할 때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3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684878" y="1272022"/>
            <a:ext cx="5067248" cy="5047072"/>
          </a:xfrm>
          <a:custGeom>
            <a:avLst/>
            <a:gdLst>
              <a:gd name="connsiteX0" fmla="*/ 0 w 5067248"/>
              <a:gd name="connsiteY0" fmla="*/ 1009414 h 5047072"/>
              <a:gd name="connsiteX1" fmla="*/ 461683 w 5067248"/>
              <a:gd name="connsiteY1" fmla="*/ 917445 h 5047072"/>
              <a:gd name="connsiteX2" fmla="*/ 1024710 w 5067248"/>
              <a:gd name="connsiteY2" fmla="*/ 805288 h 5047072"/>
              <a:gd name="connsiteX3" fmla="*/ 1537065 w 5067248"/>
              <a:gd name="connsiteY3" fmla="*/ 703225 h 5047072"/>
              <a:gd name="connsiteX4" fmla="*/ 2100093 w 5067248"/>
              <a:gd name="connsiteY4" fmla="*/ 591068 h 5047072"/>
              <a:gd name="connsiteX5" fmla="*/ 2713793 w 5067248"/>
              <a:gd name="connsiteY5" fmla="*/ 468817 h 5047072"/>
              <a:gd name="connsiteX6" fmla="*/ 3327493 w 5067248"/>
              <a:gd name="connsiteY6" fmla="*/ 346565 h 5047072"/>
              <a:gd name="connsiteX7" fmla="*/ 3991865 w 5067248"/>
              <a:gd name="connsiteY7" fmla="*/ 214220 h 5047072"/>
              <a:gd name="connsiteX8" fmla="*/ 4504220 w 5067248"/>
              <a:gd name="connsiteY8" fmla="*/ 112157 h 5047072"/>
              <a:gd name="connsiteX9" fmla="*/ 5067248 w 5067248"/>
              <a:gd name="connsiteY9" fmla="*/ 0 h 5047072"/>
              <a:gd name="connsiteX10" fmla="*/ 5067248 w 5067248"/>
              <a:gd name="connsiteY10" fmla="*/ 510315 h 5047072"/>
              <a:gd name="connsiteX11" fmla="*/ 5067248 w 5067248"/>
              <a:gd name="connsiteY11" fmla="*/ 919689 h 5047072"/>
              <a:gd name="connsiteX12" fmla="*/ 5067248 w 5067248"/>
              <a:gd name="connsiteY12" fmla="*/ 1430004 h 5047072"/>
              <a:gd name="connsiteX13" fmla="*/ 5067248 w 5067248"/>
              <a:gd name="connsiteY13" fmla="*/ 1889848 h 5047072"/>
              <a:gd name="connsiteX14" fmla="*/ 5067248 w 5067248"/>
              <a:gd name="connsiteY14" fmla="*/ 2450634 h 5047072"/>
              <a:gd name="connsiteX15" fmla="*/ 5067248 w 5067248"/>
              <a:gd name="connsiteY15" fmla="*/ 2960949 h 5047072"/>
              <a:gd name="connsiteX16" fmla="*/ 5067248 w 5067248"/>
              <a:gd name="connsiteY16" fmla="*/ 3471264 h 5047072"/>
              <a:gd name="connsiteX17" fmla="*/ 5067248 w 5067248"/>
              <a:gd name="connsiteY17" fmla="*/ 4082520 h 5047072"/>
              <a:gd name="connsiteX18" fmla="*/ 5067248 w 5067248"/>
              <a:gd name="connsiteY18" fmla="*/ 5047072 h 5047072"/>
              <a:gd name="connsiteX19" fmla="*/ 4605565 w 5067248"/>
              <a:gd name="connsiteY19" fmla="*/ 5047072 h 5047072"/>
              <a:gd name="connsiteX20" fmla="*/ 4194555 w 5067248"/>
              <a:gd name="connsiteY20" fmla="*/ 5047072 h 5047072"/>
              <a:gd name="connsiteX21" fmla="*/ 3783545 w 5067248"/>
              <a:gd name="connsiteY21" fmla="*/ 5047072 h 5047072"/>
              <a:gd name="connsiteX22" fmla="*/ 3372535 w 5067248"/>
              <a:gd name="connsiteY22" fmla="*/ 5047072 h 5047072"/>
              <a:gd name="connsiteX23" fmla="*/ 2910852 w 5067248"/>
              <a:gd name="connsiteY23" fmla="*/ 5047072 h 5047072"/>
              <a:gd name="connsiteX24" fmla="*/ 2499842 w 5067248"/>
              <a:gd name="connsiteY24" fmla="*/ 5047072 h 5047072"/>
              <a:gd name="connsiteX25" fmla="*/ 1835470 w 5067248"/>
              <a:gd name="connsiteY25" fmla="*/ 5047072 h 5047072"/>
              <a:gd name="connsiteX26" fmla="*/ 1373787 w 5067248"/>
              <a:gd name="connsiteY26" fmla="*/ 5047072 h 5047072"/>
              <a:gd name="connsiteX27" fmla="*/ 861432 w 5067248"/>
              <a:gd name="connsiteY27" fmla="*/ 5047072 h 5047072"/>
              <a:gd name="connsiteX28" fmla="*/ 0 w 5067248"/>
              <a:gd name="connsiteY28" fmla="*/ 5047072 h 5047072"/>
              <a:gd name="connsiteX29" fmla="*/ 0 w 5067248"/>
              <a:gd name="connsiteY29" fmla="*/ 4591393 h 5047072"/>
              <a:gd name="connsiteX30" fmla="*/ 0 w 5067248"/>
              <a:gd name="connsiteY30" fmla="*/ 4095338 h 5047072"/>
              <a:gd name="connsiteX31" fmla="*/ 0 w 5067248"/>
              <a:gd name="connsiteY31" fmla="*/ 3599283 h 5047072"/>
              <a:gd name="connsiteX32" fmla="*/ 0 w 5067248"/>
              <a:gd name="connsiteY32" fmla="*/ 2982098 h 5047072"/>
              <a:gd name="connsiteX33" fmla="*/ 0 w 5067248"/>
              <a:gd name="connsiteY33" fmla="*/ 2486043 h 5047072"/>
              <a:gd name="connsiteX34" fmla="*/ 0 w 5067248"/>
              <a:gd name="connsiteY34" fmla="*/ 2030365 h 5047072"/>
              <a:gd name="connsiteX35" fmla="*/ 0 w 5067248"/>
              <a:gd name="connsiteY35" fmla="*/ 1009414 h 504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67248" h="5047072" fill="none" extrusionOk="0">
                <a:moveTo>
                  <a:pt x="0" y="1009414"/>
                </a:moveTo>
                <a:cubicBezTo>
                  <a:pt x="136422" y="965915"/>
                  <a:pt x="359987" y="986579"/>
                  <a:pt x="461683" y="917445"/>
                </a:cubicBezTo>
                <a:cubicBezTo>
                  <a:pt x="563379" y="848311"/>
                  <a:pt x="855917" y="906398"/>
                  <a:pt x="1024710" y="805288"/>
                </a:cubicBezTo>
                <a:cubicBezTo>
                  <a:pt x="1193503" y="704178"/>
                  <a:pt x="1384286" y="782554"/>
                  <a:pt x="1537065" y="703225"/>
                </a:cubicBezTo>
                <a:cubicBezTo>
                  <a:pt x="1689844" y="623896"/>
                  <a:pt x="1935455" y="669865"/>
                  <a:pt x="2100093" y="591068"/>
                </a:cubicBezTo>
                <a:cubicBezTo>
                  <a:pt x="2264731" y="512271"/>
                  <a:pt x="2486347" y="537938"/>
                  <a:pt x="2713793" y="468817"/>
                </a:cubicBezTo>
                <a:cubicBezTo>
                  <a:pt x="2941239" y="399696"/>
                  <a:pt x="3141923" y="449711"/>
                  <a:pt x="3327493" y="346565"/>
                </a:cubicBezTo>
                <a:cubicBezTo>
                  <a:pt x="3513063" y="243419"/>
                  <a:pt x="3763552" y="334901"/>
                  <a:pt x="3991865" y="214220"/>
                </a:cubicBezTo>
                <a:cubicBezTo>
                  <a:pt x="4220178" y="93538"/>
                  <a:pt x="4347718" y="150257"/>
                  <a:pt x="4504220" y="112157"/>
                </a:cubicBezTo>
                <a:cubicBezTo>
                  <a:pt x="4660722" y="74057"/>
                  <a:pt x="4940720" y="36077"/>
                  <a:pt x="5067248" y="0"/>
                </a:cubicBezTo>
                <a:cubicBezTo>
                  <a:pt x="5072666" y="145625"/>
                  <a:pt x="5023295" y="370017"/>
                  <a:pt x="5067248" y="510315"/>
                </a:cubicBezTo>
                <a:cubicBezTo>
                  <a:pt x="5111201" y="650613"/>
                  <a:pt x="5036547" y="745902"/>
                  <a:pt x="5067248" y="919689"/>
                </a:cubicBezTo>
                <a:cubicBezTo>
                  <a:pt x="5097949" y="1093476"/>
                  <a:pt x="5046636" y="1273337"/>
                  <a:pt x="5067248" y="1430004"/>
                </a:cubicBezTo>
                <a:cubicBezTo>
                  <a:pt x="5087860" y="1586671"/>
                  <a:pt x="5028603" y="1736643"/>
                  <a:pt x="5067248" y="1889848"/>
                </a:cubicBezTo>
                <a:cubicBezTo>
                  <a:pt x="5105893" y="2043053"/>
                  <a:pt x="5023725" y="2177161"/>
                  <a:pt x="5067248" y="2450634"/>
                </a:cubicBezTo>
                <a:cubicBezTo>
                  <a:pt x="5110771" y="2724107"/>
                  <a:pt x="5022007" y="2736874"/>
                  <a:pt x="5067248" y="2960949"/>
                </a:cubicBezTo>
                <a:cubicBezTo>
                  <a:pt x="5112489" y="3185024"/>
                  <a:pt x="5034639" y="3251242"/>
                  <a:pt x="5067248" y="3471264"/>
                </a:cubicBezTo>
                <a:cubicBezTo>
                  <a:pt x="5099857" y="3691287"/>
                  <a:pt x="5055233" y="3851232"/>
                  <a:pt x="5067248" y="4082520"/>
                </a:cubicBezTo>
                <a:cubicBezTo>
                  <a:pt x="5079263" y="4313808"/>
                  <a:pt x="5035647" y="4798021"/>
                  <a:pt x="5067248" y="5047072"/>
                </a:cubicBezTo>
                <a:cubicBezTo>
                  <a:pt x="4857353" y="5060663"/>
                  <a:pt x="4736262" y="5012615"/>
                  <a:pt x="4605565" y="5047072"/>
                </a:cubicBezTo>
                <a:cubicBezTo>
                  <a:pt x="4474868" y="5081529"/>
                  <a:pt x="4282300" y="5015054"/>
                  <a:pt x="4194555" y="5047072"/>
                </a:cubicBezTo>
                <a:cubicBezTo>
                  <a:pt x="4106810" y="5079090"/>
                  <a:pt x="3920976" y="5025996"/>
                  <a:pt x="3783545" y="5047072"/>
                </a:cubicBezTo>
                <a:cubicBezTo>
                  <a:pt x="3646114" y="5068148"/>
                  <a:pt x="3504358" y="5039963"/>
                  <a:pt x="3372535" y="5047072"/>
                </a:cubicBezTo>
                <a:cubicBezTo>
                  <a:pt x="3240712" y="5054181"/>
                  <a:pt x="3138201" y="5039971"/>
                  <a:pt x="2910852" y="5047072"/>
                </a:cubicBezTo>
                <a:cubicBezTo>
                  <a:pt x="2683503" y="5054173"/>
                  <a:pt x="2625910" y="5018353"/>
                  <a:pt x="2499842" y="5047072"/>
                </a:cubicBezTo>
                <a:cubicBezTo>
                  <a:pt x="2373774" y="5075791"/>
                  <a:pt x="2073888" y="4983964"/>
                  <a:pt x="1835470" y="5047072"/>
                </a:cubicBezTo>
                <a:cubicBezTo>
                  <a:pt x="1597052" y="5110180"/>
                  <a:pt x="1476240" y="5043512"/>
                  <a:pt x="1373787" y="5047072"/>
                </a:cubicBezTo>
                <a:cubicBezTo>
                  <a:pt x="1271334" y="5050632"/>
                  <a:pt x="1073665" y="5042449"/>
                  <a:pt x="861432" y="5047072"/>
                </a:cubicBezTo>
                <a:cubicBezTo>
                  <a:pt x="649199" y="5051695"/>
                  <a:pt x="360268" y="4969116"/>
                  <a:pt x="0" y="5047072"/>
                </a:cubicBezTo>
                <a:cubicBezTo>
                  <a:pt x="-14095" y="4904969"/>
                  <a:pt x="48334" y="4740627"/>
                  <a:pt x="0" y="4591393"/>
                </a:cubicBezTo>
                <a:cubicBezTo>
                  <a:pt x="-48334" y="4442159"/>
                  <a:pt x="41860" y="4229629"/>
                  <a:pt x="0" y="4095338"/>
                </a:cubicBezTo>
                <a:cubicBezTo>
                  <a:pt x="-41860" y="3961047"/>
                  <a:pt x="43618" y="3778610"/>
                  <a:pt x="0" y="3599283"/>
                </a:cubicBezTo>
                <a:cubicBezTo>
                  <a:pt x="-43618" y="3419957"/>
                  <a:pt x="56129" y="3210566"/>
                  <a:pt x="0" y="2982098"/>
                </a:cubicBezTo>
                <a:cubicBezTo>
                  <a:pt x="-56129" y="2753631"/>
                  <a:pt x="46038" y="2685259"/>
                  <a:pt x="0" y="2486043"/>
                </a:cubicBezTo>
                <a:cubicBezTo>
                  <a:pt x="-46038" y="2286827"/>
                  <a:pt x="47213" y="2206545"/>
                  <a:pt x="0" y="2030365"/>
                </a:cubicBezTo>
                <a:cubicBezTo>
                  <a:pt x="-47213" y="1854185"/>
                  <a:pt x="16066" y="1312594"/>
                  <a:pt x="0" y="1009414"/>
                </a:cubicBezTo>
                <a:close/>
              </a:path>
              <a:path w="5067248" h="5047072" stroke="0" extrusionOk="0">
                <a:moveTo>
                  <a:pt x="0" y="1009414"/>
                </a:moveTo>
                <a:cubicBezTo>
                  <a:pt x="160165" y="946635"/>
                  <a:pt x="227738" y="1011197"/>
                  <a:pt x="411010" y="927539"/>
                </a:cubicBezTo>
                <a:cubicBezTo>
                  <a:pt x="594282" y="843881"/>
                  <a:pt x="680758" y="927480"/>
                  <a:pt x="872693" y="835570"/>
                </a:cubicBezTo>
                <a:cubicBezTo>
                  <a:pt x="1064628" y="743661"/>
                  <a:pt x="1161179" y="809885"/>
                  <a:pt x="1334375" y="743602"/>
                </a:cubicBezTo>
                <a:cubicBezTo>
                  <a:pt x="1507571" y="677319"/>
                  <a:pt x="1679968" y="691325"/>
                  <a:pt x="1897403" y="631445"/>
                </a:cubicBezTo>
                <a:cubicBezTo>
                  <a:pt x="2114838" y="571565"/>
                  <a:pt x="2124691" y="594433"/>
                  <a:pt x="2308413" y="549570"/>
                </a:cubicBezTo>
                <a:cubicBezTo>
                  <a:pt x="2492135" y="504707"/>
                  <a:pt x="2738993" y="481224"/>
                  <a:pt x="2972785" y="417224"/>
                </a:cubicBezTo>
                <a:cubicBezTo>
                  <a:pt x="3206577" y="353225"/>
                  <a:pt x="3287749" y="383021"/>
                  <a:pt x="3383796" y="335350"/>
                </a:cubicBezTo>
                <a:cubicBezTo>
                  <a:pt x="3479842" y="287679"/>
                  <a:pt x="3825862" y="282621"/>
                  <a:pt x="4048168" y="203004"/>
                </a:cubicBezTo>
                <a:cubicBezTo>
                  <a:pt x="4270474" y="123388"/>
                  <a:pt x="4392024" y="145665"/>
                  <a:pt x="4509851" y="111036"/>
                </a:cubicBezTo>
                <a:cubicBezTo>
                  <a:pt x="4627678" y="76407"/>
                  <a:pt x="4841148" y="90212"/>
                  <a:pt x="5067248" y="0"/>
                </a:cubicBezTo>
                <a:cubicBezTo>
                  <a:pt x="5103105" y="149084"/>
                  <a:pt x="5044092" y="413427"/>
                  <a:pt x="5067248" y="661727"/>
                </a:cubicBezTo>
                <a:cubicBezTo>
                  <a:pt x="5090404" y="910027"/>
                  <a:pt x="5012396" y="948182"/>
                  <a:pt x="5067248" y="1121572"/>
                </a:cubicBezTo>
                <a:cubicBezTo>
                  <a:pt x="5122100" y="1294963"/>
                  <a:pt x="5018199" y="1418478"/>
                  <a:pt x="5067248" y="1631887"/>
                </a:cubicBezTo>
                <a:cubicBezTo>
                  <a:pt x="5116297" y="1845296"/>
                  <a:pt x="5033541" y="1901109"/>
                  <a:pt x="5067248" y="2041260"/>
                </a:cubicBezTo>
                <a:cubicBezTo>
                  <a:pt x="5100955" y="2181411"/>
                  <a:pt x="5054608" y="2316946"/>
                  <a:pt x="5067248" y="2551575"/>
                </a:cubicBezTo>
                <a:cubicBezTo>
                  <a:pt x="5079888" y="2786204"/>
                  <a:pt x="5067154" y="2790795"/>
                  <a:pt x="5067248" y="2960949"/>
                </a:cubicBezTo>
                <a:cubicBezTo>
                  <a:pt x="5067342" y="3131103"/>
                  <a:pt x="5048365" y="3200069"/>
                  <a:pt x="5067248" y="3420793"/>
                </a:cubicBezTo>
                <a:cubicBezTo>
                  <a:pt x="5086131" y="3641517"/>
                  <a:pt x="5031120" y="3890246"/>
                  <a:pt x="5067248" y="4032050"/>
                </a:cubicBezTo>
                <a:cubicBezTo>
                  <a:pt x="5103376" y="4173854"/>
                  <a:pt x="4954513" y="4603394"/>
                  <a:pt x="5067248" y="5047072"/>
                </a:cubicBezTo>
                <a:cubicBezTo>
                  <a:pt x="4906156" y="5064212"/>
                  <a:pt x="4698534" y="5045128"/>
                  <a:pt x="4504220" y="5047072"/>
                </a:cubicBezTo>
                <a:cubicBezTo>
                  <a:pt x="4309906" y="5049016"/>
                  <a:pt x="3973061" y="5031057"/>
                  <a:pt x="3839848" y="5047072"/>
                </a:cubicBezTo>
                <a:cubicBezTo>
                  <a:pt x="3706635" y="5063087"/>
                  <a:pt x="3458964" y="4973569"/>
                  <a:pt x="3175475" y="5047072"/>
                </a:cubicBezTo>
                <a:cubicBezTo>
                  <a:pt x="2891986" y="5120575"/>
                  <a:pt x="2644988" y="4998146"/>
                  <a:pt x="2511103" y="5047072"/>
                </a:cubicBezTo>
                <a:cubicBezTo>
                  <a:pt x="2377218" y="5095998"/>
                  <a:pt x="2170816" y="4990417"/>
                  <a:pt x="1897403" y="5047072"/>
                </a:cubicBezTo>
                <a:cubicBezTo>
                  <a:pt x="1623990" y="5103727"/>
                  <a:pt x="1445347" y="4979759"/>
                  <a:pt x="1233030" y="5047072"/>
                </a:cubicBezTo>
                <a:cubicBezTo>
                  <a:pt x="1020713" y="5114385"/>
                  <a:pt x="930076" y="5011440"/>
                  <a:pt x="822020" y="5047072"/>
                </a:cubicBezTo>
                <a:cubicBezTo>
                  <a:pt x="713964" y="5082704"/>
                  <a:pt x="261753" y="4970589"/>
                  <a:pt x="0" y="5047072"/>
                </a:cubicBezTo>
                <a:cubicBezTo>
                  <a:pt x="-44973" y="4945083"/>
                  <a:pt x="21895" y="4727638"/>
                  <a:pt x="0" y="4591393"/>
                </a:cubicBezTo>
                <a:cubicBezTo>
                  <a:pt x="-21895" y="4455148"/>
                  <a:pt x="1160" y="4254236"/>
                  <a:pt x="0" y="3974209"/>
                </a:cubicBezTo>
                <a:cubicBezTo>
                  <a:pt x="-1160" y="3694182"/>
                  <a:pt x="33357" y="3645330"/>
                  <a:pt x="0" y="3518530"/>
                </a:cubicBezTo>
                <a:cubicBezTo>
                  <a:pt x="-33357" y="3391730"/>
                  <a:pt x="65998" y="3086846"/>
                  <a:pt x="0" y="2941722"/>
                </a:cubicBezTo>
                <a:cubicBezTo>
                  <a:pt x="-65998" y="2796598"/>
                  <a:pt x="24777" y="2569297"/>
                  <a:pt x="0" y="2364913"/>
                </a:cubicBezTo>
                <a:cubicBezTo>
                  <a:pt x="-24777" y="2160529"/>
                  <a:pt x="38691" y="2062251"/>
                  <a:pt x="0" y="1909235"/>
                </a:cubicBezTo>
                <a:cubicBezTo>
                  <a:pt x="-38691" y="1756219"/>
                  <a:pt x="103082" y="1215477"/>
                  <a:pt x="0" y="100941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A95F13-7F12-4025-9DA0-317283B706EA}"/>
              </a:ext>
            </a:extLst>
          </p:cNvPr>
          <p:cNvSpPr/>
          <p:nvPr/>
        </p:nvSpPr>
        <p:spPr>
          <a:xfrm>
            <a:off x="-1" y="13261"/>
            <a:ext cx="10691813" cy="7546413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7217" y="-223387"/>
            <a:ext cx="4264610" cy="4080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1" y="1074850"/>
            <a:ext cx="4899478" cy="3184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7937493" y="389937"/>
            <a:ext cx="258387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흐름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A2E275-4CE7-44B0-AB27-11F692A5567E}"/>
              </a:ext>
            </a:extLst>
          </p:cNvPr>
          <p:cNvGrpSpPr/>
          <p:nvPr/>
        </p:nvGrpSpPr>
        <p:grpSpPr>
          <a:xfrm>
            <a:off x="4575841" y="1722408"/>
            <a:ext cx="7201049" cy="6014145"/>
            <a:chOff x="4278591" y="957872"/>
            <a:chExt cx="7201049" cy="6014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03E5BF-ED49-49D4-9AD5-1610BDEA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1" b="97633" l="9945" r="100000">
                          <a14:foregroundMark x1="31050" y1="76095" x2="39337" y2="73491"/>
                          <a14:foregroundMark x1="30276" y1="80947" x2="40442" y2="87101"/>
                          <a14:foregroundMark x1="36022" y1="91124" x2="51823" y2="86509"/>
                          <a14:foregroundMark x1="46409" y1="79053" x2="55912" y2="86509"/>
                          <a14:foregroundMark x1="57680" y1="91006" x2="68287" y2="91361"/>
                          <a14:foregroundMark x1="62873" y1="86036" x2="73370" y2="94675"/>
                          <a14:foregroundMark x1="65746" y1="82012" x2="75249" y2="96450"/>
                          <a14:foregroundMark x1="61105" y1="56805" x2="70166" y2="64497"/>
                          <a14:foregroundMark x1="75801" y1="50178" x2="76022" y2="59763"/>
                          <a14:foregroundMark x1="75912" y1="48402" x2="78895" y2="50414"/>
                          <a14:foregroundMark x1="77017" y1="47692" x2="78674" y2="51124"/>
                          <a14:foregroundMark x1="78011" y1="56923" x2="83646" y2="55266"/>
                          <a14:foregroundMark x1="86409" y1="54556" x2="93039" y2="61302"/>
                          <a14:foregroundMark x1="80773" y1="60592" x2="86077" y2="67337"/>
                          <a14:foregroundMark x1="88398" y1="65917" x2="91381" y2="71598"/>
                          <a14:foregroundMark x1="80331" y1="72426" x2="85746" y2="82722"/>
                          <a14:foregroundMark x1="93149" y1="74556" x2="91050" y2="78935"/>
                          <a14:foregroundMark x1="34033" y1="80828" x2="38122" y2="83195"/>
                          <a14:foregroundMark x1="44751" y1="67692" x2="43425" y2="74911"/>
                          <a14:foregroundMark x1="93260" y1="75858" x2="93702" y2="78817"/>
                          <a14:foregroundMark x1="29171" y1="81538" x2="29171" y2="81538"/>
                          <a14:foregroundMark x1="30829" y1="85207" x2="30829" y2="85207"/>
                          <a14:foregroundMark x1="32486" y1="86627" x2="32486" y2="86627"/>
                          <a14:foregroundMark x1="29282" y1="85089" x2="29282" y2="85089"/>
                          <a14:foregroundMark x1="30166" y1="79172" x2="30166" y2="79172"/>
                          <a14:foregroundMark x1="33260" y1="78343" x2="33260" y2="78343"/>
                          <a14:foregroundMark x1="35470" y1="79290" x2="35470" y2="79290"/>
                          <a14:foregroundMark x1="37680" y1="81893" x2="31823" y2="79290"/>
                          <a14:foregroundMark x1="32155" y1="78225" x2="32155" y2="78225"/>
                          <a14:foregroundMark x1="33260" y1="78225" x2="33260" y2="78225"/>
                          <a14:foregroundMark x1="35138" y1="78343" x2="35138" y2="78343"/>
                          <a14:foregroundMark x1="35801" y1="79290" x2="35801" y2="79290"/>
                          <a14:foregroundMark x1="36575" y1="80118" x2="36575" y2="80118"/>
                          <a14:foregroundMark x1="36685" y1="81302" x2="36685" y2="81302"/>
                          <a14:foregroundMark x1="35470" y1="78462" x2="35470" y2="78462"/>
                          <a14:foregroundMark x1="36906" y1="80355" x2="36906" y2="80355"/>
                          <a14:foregroundMark x1="36906" y1="82130" x2="36906" y2="82130"/>
                          <a14:backgroundMark x1="75359" y1="83669" x2="94033" y2="84970"/>
                          <a14:backgroundMark x1="23757" y1="94793" x2="25856" y2="85680"/>
                          <a14:backgroundMark x1="25746" y1="83787" x2="26298" y2="76331"/>
                          <a14:backgroundMark x1="79006" y1="51834" x2="80442" y2="47574"/>
                          <a14:backgroundMark x1="99006" y1="78107" x2="99448" y2="73136"/>
                          <a14:backgroundMark x1="15801" y1="30888" x2="54696" y2="37988"/>
                          <a14:backgroundMark x1="20331" y1="48757" x2="41768" y2="50888"/>
                          <a14:backgroundMark x1="28508" y1="61538" x2="50387" y2="57396"/>
                          <a14:backgroundMark x1="32486" y1="77396" x2="37017" y2="77278"/>
                          <a14:backgroundMark x1="38343" y1="75266" x2="40331" y2="79527"/>
                          <a14:backgroundMark x1="40110" y1="81775" x2="39558" y2="80473"/>
                          <a14:backgroundMark x1="98011" y1="83314" x2="98564" y2="81657"/>
                          <a14:backgroundMark x1="98122" y1="78698" x2="99006" y2="80118"/>
                          <a14:backgroundMark x1="97680" y1="77988" x2="98453" y2="79408"/>
                          <a14:backgroundMark x1="97569" y1="77515" x2="98122" y2="78580"/>
                          <a14:backgroundMark x1="97459" y1="81420" x2="97348" y2="82012"/>
                          <a14:backgroundMark x1="72486" y1="55266" x2="76575" y2="61302"/>
                          <a14:backgroundMark x1="74807" y1="53018" x2="82431" y2="59172"/>
                          <a14:backgroundMark x1="75580" y1="49467" x2="85525" y2="62367"/>
                          <a14:backgroundMark x1="74365" y1="49349" x2="78674" y2="54556"/>
                          <a14:backgroundMark x1="76796" y1="49231" x2="80663" y2="52663"/>
                          <a14:backgroundMark x1="75801" y1="48284" x2="79558" y2="52308"/>
                          <a14:backgroundMark x1="76022" y1="48166" x2="78895" y2="51716"/>
                          <a14:backgroundMark x1="89613" y1="52071" x2="97238" y2="60710"/>
                          <a14:backgroundMark x1="85525" y1="56686" x2="94807" y2="70178"/>
                          <a14:backgroundMark x1="77790" y1="49231" x2="84199" y2="55030"/>
                          <a14:backgroundMark x1="89061" y1="54320" x2="94365" y2="66391"/>
                          <a14:backgroundMark x1="87072" y1="55266" x2="94917" y2="73136"/>
                          <a14:backgroundMark x1="88177" y1="55503" x2="91050" y2="61893"/>
                          <a14:backgroundMark x1="87845" y1="54083" x2="91492" y2="61538"/>
                          <a14:backgroundMark x1="76243" y1="48521" x2="78453" y2="50651"/>
                          <a14:backgroundMark x1="75912" y1="47811" x2="79116" y2="50178"/>
                          <a14:backgroundMark x1="77901" y1="47574" x2="79448" y2="49467"/>
                          <a14:backgroundMark x1="77901" y1="47929" x2="79669" y2="50769"/>
                          <a14:backgroundMark x1="77238" y1="46627" x2="81989" y2="52189"/>
                          <a14:backgroundMark x1="91713" y1="56805" x2="95359" y2="62485"/>
                          <a14:backgroundMark x1="93481" y1="60355" x2="93481" y2="63669"/>
                          <a14:backgroundMark x1="75359" y1="64970" x2="81547" y2="74556"/>
                          <a14:backgroundMark x1="77238" y1="82840" x2="90387" y2="74911"/>
                          <a14:backgroundMark x1="90829" y1="78225" x2="90608" y2="55266"/>
                          <a14:backgroundMark x1="94696" y1="80592" x2="83094" y2="59053"/>
                          <a14:backgroundMark x1="84309" y1="84260" x2="81215" y2="65207"/>
                          <a14:backgroundMark x1="80221" y1="74675" x2="86409" y2="83669"/>
                          <a14:backgroundMark x1="85193" y1="81420" x2="81326" y2="72544"/>
                          <a14:backgroundMark x1="81547" y1="74556" x2="85967" y2="82249"/>
                          <a14:backgroundMark x1="81547" y1="75503" x2="82983" y2="78343"/>
                          <a14:backgroundMark x1="80552" y1="77396" x2="92818" y2="75266"/>
                          <a14:backgroundMark x1="92597" y1="77278" x2="93923" y2="73254"/>
                          <a14:backgroundMark x1="92707" y1="77751" x2="95249" y2="74083"/>
                          <a14:backgroundMark x1="92044" y1="79053" x2="95028" y2="67929"/>
                          <a14:backgroundMark x1="92044" y1="71361" x2="93702" y2="65799"/>
                          <a14:backgroundMark x1="89392" y1="70178" x2="90939" y2="64734"/>
                          <a14:backgroundMark x1="82983" y1="70888" x2="89834" y2="63787"/>
                          <a14:backgroundMark x1="81436" y1="67337" x2="87403" y2="61065"/>
                          <a14:backgroundMark x1="82320" y1="67337" x2="86740" y2="61065"/>
                          <a14:backgroundMark x1="83204" y1="64142" x2="89834" y2="58698"/>
                          <a14:backgroundMark x1="81215" y1="66982" x2="86961" y2="61657"/>
                          <a14:backgroundMark x1="79558" y1="65207" x2="87845" y2="59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8455" y="957872"/>
              <a:ext cx="6441185" cy="6014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88727-7F71-442A-960B-58D2939D6F93}"/>
                </a:ext>
              </a:extLst>
            </p:cNvPr>
            <p:cNvSpPr txBox="1"/>
            <p:nvPr/>
          </p:nvSpPr>
          <p:spPr>
            <a:xfrm rot="1189558">
              <a:off x="4278591" y="4948819"/>
              <a:ext cx="2855995" cy="57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57" dirty="0" err="1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바꿔버릴거다</a:t>
              </a:r>
              <a:r>
                <a:rPr lang="ko-KR" altLang="en-US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냥 </a:t>
              </a:r>
              <a:r>
                <a:rPr lang="en-US" altLang="ko-KR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  <a:endParaRPr lang="ko-KR" altLang="en-US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41348">
            <a:off x="7290336" y="6491005"/>
            <a:ext cx="560507" cy="476539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20C939-AB16-404E-BFAC-36EE941959A8}"/>
              </a:ext>
            </a:extLst>
          </p:cNvPr>
          <p:cNvSpPr/>
          <p:nvPr/>
        </p:nvSpPr>
        <p:spPr>
          <a:xfrm>
            <a:off x="570206" y="-16038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BF8E36-8780-4A19-9336-2673B9030272}"/>
              </a:ext>
            </a:extLst>
          </p:cNvPr>
          <p:cNvSpPr/>
          <p:nvPr/>
        </p:nvSpPr>
        <p:spPr>
          <a:xfrm>
            <a:off x="722606" y="-14514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32C2E-49B6-48C1-A86D-0B6D2C8FF845}"/>
              </a:ext>
            </a:extLst>
          </p:cNvPr>
          <p:cNvSpPr/>
          <p:nvPr/>
        </p:nvSpPr>
        <p:spPr>
          <a:xfrm>
            <a:off x="875006" y="-12990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2802D0-34A3-4EFB-B553-0D6502F8F4A7}"/>
              </a:ext>
            </a:extLst>
          </p:cNvPr>
          <p:cNvSpPr/>
          <p:nvPr/>
        </p:nvSpPr>
        <p:spPr>
          <a:xfrm>
            <a:off x="1027406" y="-11466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7296C1-D6CA-422F-A6D9-A868E66EFC47}"/>
              </a:ext>
            </a:extLst>
          </p:cNvPr>
          <p:cNvSpPr/>
          <p:nvPr/>
        </p:nvSpPr>
        <p:spPr>
          <a:xfrm>
            <a:off x="1179806" y="-9942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DFD7B-04B0-4DB5-B5BE-2CD64F51CB2F}"/>
              </a:ext>
            </a:extLst>
          </p:cNvPr>
          <p:cNvSpPr/>
          <p:nvPr/>
        </p:nvSpPr>
        <p:spPr>
          <a:xfrm rot="5400000">
            <a:off x="9132041" y="4270100"/>
            <a:ext cx="3362568" cy="1403368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C1F9B5-49E2-4FBA-A234-F97ADCE33158}"/>
              </a:ext>
            </a:extLst>
          </p:cNvPr>
          <p:cNvSpPr/>
          <p:nvPr/>
        </p:nvSpPr>
        <p:spPr>
          <a:xfrm rot="20215821">
            <a:off x="7452727" y="6212268"/>
            <a:ext cx="455271" cy="52446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E4F5F7C-B98E-4FA4-93CE-CA8102FE06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3254" b="12171"/>
          <a:stretch/>
        </p:blipFill>
        <p:spPr>
          <a:xfrm rot="13299914">
            <a:off x="7293124" y="5650916"/>
            <a:ext cx="615410" cy="2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7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91813" cy="509451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2068360" y="317070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887119" y="1808085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759662" y="-358535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1" y="2890432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2606574" y="1835990"/>
            <a:ext cx="49639" cy="9833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8987" y="4577007"/>
            <a:ext cx="2920680" cy="27944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5A1BD9-F4F4-4264-A982-EAC194EB575F}"/>
              </a:ext>
            </a:extLst>
          </p:cNvPr>
          <p:cNvSpPr txBox="1"/>
          <p:nvPr/>
        </p:nvSpPr>
        <p:spPr>
          <a:xfrm>
            <a:off x="-2038820" y="-969019"/>
            <a:ext cx="82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highlight>
                  <a:srgbClr val="FFFF00"/>
                </a:highlight>
              </a:rPr>
              <a:t>새로운 배민 비전 최종 고정 해줘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0BE9FE-177B-4C58-B6F8-D36F6570FA8A}"/>
              </a:ext>
            </a:extLst>
          </p:cNvPr>
          <p:cNvSpPr txBox="1"/>
          <p:nvPr/>
        </p:nvSpPr>
        <p:spPr>
          <a:xfrm>
            <a:off x="161571" y="5411584"/>
            <a:ext cx="4036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E44B-A382-4360-8208-F70022E829B7}"/>
              </a:ext>
            </a:extLst>
          </p:cNvPr>
          <p:cNvSpPr txBox="1"/>
          <p:nvPr/>
        </p:nvSpPr>
        <p:spPr>
          <a:xfrm>
            <a:off x="4475737" y="6346881"/>
            <a:ext cx="403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음식이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내가 좋아하는 음식으로 바뀐다면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5DF70A6-F6B8-447A-B0B1-FA0B91FC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05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E6C469-DA63-468F-9EBA-7B505F818780}"/>
              </a:ext>
            </a:extLst>
          </p:cNvPr>
          <p:cNvGrpSpPr/>
          <p:nvPr/>
        </p:nvGrpSpPr>
        <p:grpSpPr>
          <a:xfrm>
            <a:off x="7666263" y="1417392"/>
            <a:ext cx="2514953" cy="3939390"/>
            <a:chOff x="6845137" y="51503"/>
            <a:chExt cx="3823252" cy="66904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D1C286-EC34-4A62-963E-6B22C9FE8236}"/>
                </a:ext>
              </a:extLst>
            </p:cNvPr>
            <p:cNvGrpSpPr/>
            <p:nvPr/>
          </p:nvGrpSpPr>
          <p:grpSpPr>
            <a:xfrm>
              <a:off x="6845137" y="51503"/>
              <a:ext cx="3823252" cy="6690499"/>
              <a:chOff x="6845137" y="51503"/>
              <a:chExt cx="3823252" cy="6690499"/>
            </a:xfrm>
          </p:grpSpPr>
          <p:pic>
            <p:nvPicPr>
              <p:cNvPr id="39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CC80ACD-1F69-4461-B9E7-10AF8F8CC7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43"/>
              <a:stretch/>
            </p:blipFill>
            <p:spPr bwMode="auto">
              <a:xfrm>
                <a:off x="7274317" y="51503"/>
                <a:ext cx="3394072" cy="6690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517F5E9-937C-4ADC-91EE-30C5DE0150BB}"/>
                  </a:ext>
                </a:extLst>
              </p:cNvPr>
              <p:cNvSpPr/>
              <p:nvPr/>
            </p:nvSpPr>
            <p:spPr>
              <a:xfrm>
                <a:off x="6845137" y="3337146"/>
                <a:ext cx="3229898" cy="9686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07126DD-DE5B-4E96-A6AA-8362C219D133}"/>
                </a:ext>
              </a:extLst>
            </p:cNvPr>
            <p:cNvGrpSpPr/>
            <p:nvPr/>
          </p:nvGrpSpPr>
          <p:grpSpPr>
            <a:xfrm>
              <a:off x="7382453" y="3357283"/>
              <a:ext cx="1570933" cy="888392"/>
              <a:chOff x="2836046" y="3479480"/>
              <a:chExt cx="1554608" cy="879161"/>
            </a:xfrm>
          </p:grpSpPr>
          <p:pic>
            <p:nvPicPr>
              <p:cNvPr id="37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B6C99799-8547-4C58-BEF2-664F18BB9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9" t="48277" r="57525" b="38903"/>
              <a:stretch/>
            </p:blipFill>
            <p:spPr bwMode="auto">
              <a:xfrm>
                <a:off x="2836046" y="3479481"/>
                <a:ext cx="1328652" cy="879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0A5B1B0-E00C-4635-9F19-DF610BCE28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76" t="48277" r="2043" b="38903"/>
              <a:stretch/>
            </p:blipFill>
            <p:spPr bwMode="auto">
              <a:xfrm>
                <a:off x="3389089" y="3479480"/>
                <a:ext cx="1001565" cy="879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BEBA01-25D9-429C-9826-E556530B9989}"/>
                </a:ext>
              </a:extLst>
            </p:cNvPr>
            <p:cNvGrpSpPr/>
            <p:nvPr/>
          </p:nvGrpSpPr>
          <p:grpSpPr>
            <a:xfrm>
              <a:off x="7530945" y="3361720"/>
              <a:ext cx="3022046" cy="888391"/>
              <a:chOff x="406950" y="3159200"/>
              <a:chExt cx="3022046" cy="88839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9C470B8-BE71-4E9A-8C26-1F9AEC0FE225}"/>
                  </a:ext>
                </a:extLst>
              </p:cNvPr>
              <p:cNvGrpSpPr/>
              <p:nvPr/>
            </p:nvGrpSpPr>
            <p:grpSpPr>
              <a:xfrm>
                <a:off x="406950" y="3159200"/>
                <a:ext cx="2948486" cy="888391"/>
                <a:chOff x="406950" y="3159200"/>
                <a:chExt cx="2948486" cy="888391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4B6584B-7A23-4D53-983A-49B94BC6C34F}"/>
                    </a:ext>
                  </a:extLst>
                </p:cNvPr>
                <p:cNvGrpSpPr/>
                <p:nvPr/>
              </p:nvGrpSpPr>
              <p:grpSpPr>
                <a:xfrm>
                  <a:off x="406950" y="3159200"/>
                  <a:ext cx="2839589" cy="888391"/>
                  <a:chOff x="1354617" y="3479481"/>
                  <a:chExt cx="2810082" cy="879160"/>
                </a:xfrm>
              </p:grpSpPr>
              <p:pic>
                <p:nvPicPr>
                  <p:cNvPr id="35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8A093A78-1AD0-4FBD-AD2D-363206E7EB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9" t="48277" r="57525" b="38903"/>
                  <a:stretch/>
                </p:blipFill>
                <p:spPr bwMode="auto">
                  <a:xfrm>
                    <a:off x="2836046" y="3479481"/>
                    <a:ext cx="1328653" cy="8791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61C14A50-8835-49D6-B0E7-2A3723FB073E}"/>
                      </a:ext>
                    </a:extLst>
                  </p:cNvPr>
                  <p:cNvSpPr/>
                  <p:nvPr/>
                </p:nvSpPr>
                <p:spPr>
                  <a:xfrm>
                    <a:off x="1354617" y="3977960"/>
                    <a:ext cx="406094" cy="176517"/>
                  </a:xfrm>
                  <a:prstGeom prst="rect">
                    <a:avLst/>
                  </a:prstGeom>
                  <a:solidFill>
                    <a:srgbClr val="F6F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98C4A867-1E4A-4CB0-9668-AC5E16A51AE3}"/>
                    </a:ext>
                  </a:extLst>
                </p:cNvPr>
                <p:cNvSpPr/>
                <p:nvPr/>
              </p:nvSpPr>
              <p:spPr>
                <a:xfrm>
                  <a:off x="2037177" y="3265684"/>
                  <a:ext cx="1318259" cy="762858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488346C-8EB8-4C0B-B644-42817560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4510" y="3208752"/>
                <a:ext cx="724486" cy="72448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169019-A337-4758-BDBE-60B24BA9564E}"/>
                  </a:ext>
                </a:extLst>
              </p:cNvPr>
              <p:cNvSpPr txBox="1"/>
              <p:nvPr/>
            </p:nvSpPr>
            <p:spPr>
              <a:xfrm>
                <a:off x="1916991" y="3302433"/>
                <a:ext cx="959289" cy="63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38" b="1" err="1">
                    <a:solidFill>
                      <a:srgbClr val="262626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취향저격</a:t>
                </a:r>
                <a:endParaRPr lang="ko-KR" altLang="en-US" sz="1138" b="1">
                  <a:solidFill>
                    <a:srgbClr val="262626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6B6C4-015D-40DC-9391-0B50C6B49554}"/>
              </a:ext>
            </a:extLst>
          </p:cNvPr>
          <p:cNvGrpSpPr/>
          <p:nvPr/>
        </p:nvGrpSpPr>
        <p:grpSpPr>
          <a:xfrm>
            <a:off x="4239414" y="1396225"/>
            <a:ext cx="2185224" cy="4202845"/>
            <a:chOff x="5299085" y="1459205"/>
            <a:chExt cx="2286907" cy="4641267"/>
          </a:xfrm>
          <a:effectLst>
            <a:outerShdw blurRad="50800" dist="88900" dir="4140000" algn="tl" rotWithShape="0">
              <a:prstClr val="black">
                <a:alpha val="18000"/>
              </a:prstClr>
            </a:outerShdw>
          </a:effectLst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FC07FE-C5B8-4E14-99D7-6E7CB01E38FD}"/>
                </a:ext>
              </a:extLst>
            </p:cNvPr>
            <p:cNvGrpSpPr/>
            <p:nvPr/>
          </p:nvGrpSpPr>
          <p:grpSpPr>
            <a:xfrm>
              <a:off x="5299085" y="1459205"/>
              <a:ext cx="2286907" cy="4641267"/>
              <a:chOff x="8412282" y="580028"/>
              <a:chExt cx="2814655" cy="571232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EF49FD8-5E5E-4042-8177-F2F210724DAD}"/>
                  </a:ext>
                </a:extLst>
              </p:cNvPr>
              <p:cNvGrpSpPr/>
              <p:nvPr/>
            </p:nvGrpSpPr>
            <p:grpSpPr>
              <a:xfrm>
                <a:off x="8417381" y="580028"/>
                <a:ext cx="2781860" cy="5712329"/>
                <a:chOff x="8417381" y="580028"/>
                <a:chExt cx="2781860" cy="5712329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78E056EF-3062-4FE1-9D18-BB5764292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1544"/>
                <a:stretch/>
              </p:blipFill>
              <p:spPr>
                <a:xfrm>
                  <a:off x="8417381" y="580028"/>
                  <a:ext cx="2781860" cy="2917169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C709A10-4EF0-4B5E-B7EC-DEBF516B5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4371" b="1939"/>
                <a:stretch/>
              </p:blipFill>
              <p:spPr>
                <a:xfrm>
                  <a:off x="8417381" y="3060067"/>
                  <a:ext cx="2781860" cy="3232290"/>
                </a:xfrm>
                <a:prstGeom prst="rect">
                  <a:avLst/>
                </a:prstGeom>
                <a:ln w="19050">
                  <a:noFill/>
                </a:ln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8EF258F7-2846-4A74-9EA8-0D16C2871CDC}"/>
                  </a:ext>
                </a:extLst>
              </p:cNvPr>
              <p:cNvGrpSpPr/>
              <p:nvPr/>
            </p:nvGrpSpPr>
            <p:grpSpPr>
              <a:xfrm>
                <a:off x="8412282" y="1348358"/>
                <a:ext cx="2786270" cy="2036940"/>
                <a:chOff x="8412282" y="1348358"/>
                <a:chExt cx="2786270" cy="203694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5B8CF3-C867-4777-93CF-DF1B25EF8A47}"/>
                    </a:ext>
                  </a:extLst>
                </p:cNvPr>
                <p:cNvSpPr/>
                <p:nvPr/>
              </p:nvSpPr>
              <p:spPr>
                <a:xfrm>
                  <a:off x="8412282" y="1348358"/>
                  <a:ext cx="2786270" cy="20369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9C9809-08A9-4304-977C-BCA5F418C561}"/>
                    </a:ext>
                  </a:extLst>
                </p:cNvPr>
                <p:cNvSpPr txBox="1"/>
                <p:nvPr/>
              </p:nvSpPr>
              <p:spPr>
                <a:xfrm>
                  <a:off x="8849793" y="1388864"/>
                  <a:ext cx="2289789" cy="334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23A9DB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비</a:t>
                  </a:r>
                  <a:r>
                    <a:rPr lang="ko-KR" altLang="en-US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오는 날</a:t>
                  </a:r>
                  <a:r>
                    <a:rPr lang="en-US" altLang="ko-KR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, </a:t>
                  </a:r>
                  <a:r>
                    <a:rPr lang="ko-KR" altLang="en-US" sz="1000" b="1" dirty="0" err="1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알짱님</a:t>
                  </a:r>
                  <a:r>
                    <a:rPr lang="ko-KR" altLang="en-US" sz="900" b="1" dirty="0" err="1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을</a:t>
                  </a:r>
                  <a:r>
                    <a:rPr lang="ko-KR" altLang="en-US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위한 가게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F00E30-49C9-47C0-AC26-13D3C39654B2}"/>
                  </a:ext>
                </a:extLst>
              </p:cNvPr>
              <p:cNvGrpSpPr/>
              <p:nvPr/>
            </p:nvGrpSpPr>
            <p:grpSpPr>
              <a:xfrm>
                <a:off x="8440667" y="5108612"/>
                <a:ext cx="2786270" cy="628394"/>
                <a:chOff x="8440667" y="1348358"/>
                <a:chExt cx="2786270" cy="1697323"/>
              </a:xfrm>
              <a:effectLst/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DCD6CBA-E7B7-45E2-A8D5-A7EEF6D739CD}"/>
                    </a:ext>
                  </a:extLst>
                </p:cNvPr>
                <p:cNvSpPr/>
                <p:nvPr/>
              </p:nvSpPr>
              <p:spPr>
                <a:xfrm>
                  <a:off x="8440667" y="1348358"/>
                  <a:ext cx="2786270" cy="1697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E819C-783D-4FA5-B300-1EF75CF9FE0D}"/>
                    </a:ext>
                  </a:extLst>
                </p:cNvPr>
                <p:cNvSpPr txBox="1"/>
                <p:nvPr/>
              </p:nvSpPr>
              <p:spPr>
                <a:xfrm>
                  <a:off x="8458362" y="1388862"/>
                  <a:ext cx="2600130" cy="889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새로 생긴 음식</a:t>
                  </a:r>
                </a:p>
              </p:txBody>
            </p:sp>
          </p:grpSp>
        </p:grpSp>
        <p:pic>
          <p:nvPicPr>
            <p:cNvPr id="4100" name="Picture 4" descr="Vector Raindrop - Rain Drops Clipart Transparent Background, HD Png  Download , Transparent Png Image - PNGitem">
              <a:extLst>
                <a:ext uri="{FF2B5EF4-FFF2-40B4-BE49-F238E27FC236}">
                  <a16:creationId xmlns:a16="http://schemas.microsoft.com/office/drawing/2014/main" id="{D242F5F9-5780-4588-9FD0-ECB42A7F4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6" b="90566" l="6163" r="94419">
                          <a14:foregroundMark x1="21163" y1="39858" x2="17907" y2="50118"/>
                          <a14:foregroundMark x1="6163" y1="44929" x2="7442" y2="49175"/>
                          <a14:foregroundMark x1="76163" y1="34316" x2="83837" y2="46108"/>
                          <a14:foregroundMark x1="94419" y1="44575" x2="91395" y2="48939"/>
                          <a14:foregroundMark x1="48140" y1="90566" x2="54767" y2="89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58350" y="2127291"/>
              <a:ext cx="236329" cy="23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57CBCC-6B1C-47F2-9796-86EFC11E0F06}"/>
                </a:ext>
              </a:extLst>
            </p:cNvPr>
            <p:cNvSpPr txBox="1"/>
            <p:nvPr/>
          </p:nvSpPr>
          <p:spPr>
            <a:xfrm>
              <a:off x="5445768" y="3341654"/>
              <a:ext cx="862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해물 파전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D18131C-2A08-48DB-B0EE-43CF7A29278E}"/>
                </a:ext>
              </a:extLst>
            </p:cNvPr>
            <p:cNvGrpSpPr/>
            <p:nvPr/>
          </p:nvGrpSpPr>
          <p:grpSpPr>
            <a:xfrm>
              <a:off x="5357954" y="2534027"/>
              <a:ext cx="862341" cy="1049745"/>
              <a:chOff x="5369384" y="2514977"/>
              <a:chExt cx="862341" cy="1049745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1FA606A7-1EE9-4240-BC66-FBBA25FF4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6" t="21567" r="396" b="5565"/>
              <a:stretch/>
            </p:blipFill>
            <p:spPr bwMode="auto">
              <a:xfrm>
                <a:off x="5458350" y="2800117"/>
                <a:ext cx="718633" cy="764605"/>
              </a:xfrm>
              <a:prstGeom prst="roundRect">
                <a:avLst>
                  <a:gd name="adj" fmla="val 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7AB399-F618-45FA-8C32-4985BBD1DB53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콩가네</a:t>
                </a:r>
                <a:r>
                  <a:rPr lang="ko-KR" altLang="en-US" sz="1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파전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E61ED1B-5394-4901-B1A8-0FD378503F57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8C606A0-1D12-4A53-9112-B02A6EA0D6AD}"/>
                </a:ext>
              </a:extLst>
            </p:cNvPr>
            <p:cNvGrpSpPr/>
            <p:nvPr/>
          </p:nvGrpSpPr>
          <p:grpSpPr>
            <a:xfrm>
              <a:off x="6144735" y="2538100"/>
              <a:ext cx="862341" cy="1043605"/>
              <a:chOff x="5369384" y="2514977"/>
              <a:chExt cx="862341" cy="104360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FAC5BD-0646-4A7B-B17E-3420380C4E1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두껍삼겹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69FCD11-D306-4EDD-AC89-1B26B4E9398A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06" name="Picture 10" descr="삼겹살">
              <a:extLst>
                <a:ext uri="{FF2B5EF4-FFF2-40B4-BE49-F238E27FC236}">
                  <a16:creationId xmlns:a16="http://schemas.microsoft.com/office/drawing/2014/main" id="{6C26B6C4-A3F3-4CE9-9CBE-1B1896F11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7" r="29251" b="20283"/>
            <a:stretch/>
          </p:blipFill>
          <p:spPr bwMode="auto">
            <a:xfrm>
              <a:off x="6239414" y="2816085"/>
              <a:ext cx="711932" cy="761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 descr="음식, 그릇, 야채이(가) 표시된 사진&#10;&#10;자동 생성된 설명">
              <a:extLst>
                <a:ext uri="{FF2B5EF4-FFF2-40B4-BE49-F238E27FC236}">
                  <a16:creationId xmlns:a16="http://schemas.microsoft.com/office/drawing/2014/main" id="{222D8D3C-00FB-4D6C-8C25-BB83E60C7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730"/>
            <a:stretch/>
          </p:blipFill>
          <p:spPr>
            <a:xfrm>
              <a:off x="6932609" y="2535249"/>
              <a:ext cx="510763" cy="1058498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F2CFF3-DF7E-4128-A120-58F481C9594C}"/>
                </a:ext>
              </a:extLst>
            </p:cNvPr>
            <p:cNvSpPr/>
            <p:nvPr/>
          </p:nvSpPr>
          <p:spPr>
            <a:xfrm>
              <a:off x="5300115" y="3871080"/>
              <a:ext cx="2263844" cy="1655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6C7AC5-AA7A-4B21-85D1-9499C98F8DA0}"/>
                </a:ext>
              </a:extLst>
            </p:cNvPr>
            <p:cNvSpPr txBox="1"/>
            <p:nvPr/>
          </p:nvSpPr>
          <p:spPr>
            <a:xfrm>
              <a:off x="5659119" y="3948518"/>
              <a:ext cx="1784253" cy="27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0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알짱님</a:t>
              </a:r>
              <a:r>
                <a:rPr lang="ko-KR" altLang="en-US" sz="9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</a:t>
              </a:r>
              <a:r>
                <a: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사랑</a:t>
              </a:r>
              <a:r>
                <a:rPr lang="en-US" altLang="ko-KR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 </a:t>
              </a:r>
              <a:r>
                <a:rPr lang="ko-KR" altLang="en-US" sz="9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쭈꾸미</a:t>
              </a:r>
              <a:endParaRPr lang="ko-KR" altLang="en-US" sz="900" b="1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F2A3DAA-3B3D-4ECF-AE76-3CA6EC1D98D6}"/>
                </a:ext>
              </a:extLst>
            </p:cNvPr>
            <p:cNvGrpSpPr/>
            <p:nvPr/>
          </p:nvGrpSpPr>
          <p:grpSpPr>
            <a:xfrm>
              <a:off x="5356014" y="4375373"/>
              <a:ext cx="862341" cy="1043605"/>
              <a:chOff x="5369384" y="2514977"/>
              <a:chExt cx="862341" cy="104360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E143162-9442-44AC-93E0-D8117C9485A7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쭈블리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6D0E74C-E949-40D2-ACDD-B0BB766FA5E6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0" name="Picture 14" descr="매콤 쫄깃한 오마니 낙지볶음 600g - 이마트몰, 당신과 가장 가까운 이마트">
              <a:extLst>
                <a:ext uri="{FF2B5EF4-FFF2-40B4-BE49-F238E27FC236}">
                  <a16:creationId xmlns:a16="http://schemas.microsoft.com/office/drawing/2014/main" id="{B3875DB3-84E3-41BA-B8F0-0C3FF807EA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9"/>
            <a:stretch/>
          </p:blipFill>
          <p:spPr bwMode="auto">
            <a:xfrm>
              <a:off x="5451492" y="4648921"/>
              <a:ext cx="712070" cy="76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88E7012-8509-45C1-AAA9-84FAF7A4DACF}"/>
                </a:ext>
              </a:extLst>
            </p:cNvPr>
            <p:cNvGrpSpPr/>
            <p:nvPr/>
          </p:nvGrpSpPr>
          <p:grpSpPr>
            <a:xfrm>
              <a:off x="6144214" y="4375373"/>
              <a:ext cx="862341" cy="1043605"/>
              <a:chOff x="5369384" y="2514977"/>
              <a:chExt cx="862341" cy="104360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102764-A17D-4B58-89A4-8292E780FD3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쭈꾸부꾸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33F489F-3ECB-4B71-821B-8F00AFE07AA8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2" name="Picture 16" descr="Octopus 아이콘 - 무료 다운로드, PNG 및 벡터">
              <a:extLst>
                <a:ext uri="{FF2B5EF4-FFF2-40B4-BE49-F238E27FC236}">
                  <a16:creationId xmlns:a16="http://schemas.microsoft.com/office/drawing/2014/main" id="{0E1E2B78-F05A-4610-A8A8-AB2823360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335" y="3908986"/>
              <a:ext cx="302170" cy="30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A9D3C741-30C6-4A07-BFAC-13CE372CD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3"/>
            <a:stretch/>
          </p:blipFill>
          <p:spPr bwMode="auto">
            <a:xfrm>
              <a:off x="6239664" y="4655303"/>
              <a:ext cx="707831" cy="75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그림 57" descr="텍스트, 음식, 그릇, 다른이(가) 표시된 사진&#10;&#10;자동 생성된 설명">
              <a:extLst>
                <a:ext uri="{FF2B5EF4-FFF2-40B4-BE49-F238E27FC236}">
                  <a16:creationId xmlns:a16="http://schemas.microsoft.com/office/drawing/2014/main" id="{B61F52CA-19C8-4C8C-B53E-B38B7EE3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0315"/>
            <a:stretch/>
          </p:blipFill>
          <p:spPr>
            <a:xfrm>
              <a:off x="6929021" y="4371821"/>
              <a:ext cx="514352" cy="105849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264B518-BC32-4704-AE73-3EC20F7232B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526" t="5889" r="2721" b="5043"/>
          <a:stretch/>
        </p:blipFill>
        <p:spPr>
          <a:xfrm>
            <a:off x="8889192" y="3160907"/>
            <a:ext cx="1288653" cy="733144"/>
          </a:xfrm>
          <a:prstGeom prst="roundRect">
            <a:avLst>
              <a:gd name="adj" fmla="val 2739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1" name="Picture 4" descr="우아한형제들, 베트남 음식배달 시장 진출…극한시장엔 왜?">
            <a:extLst>
              <a:ext uri="{FF2B5EF4-FFF2-40B4-BE49-F238E27FC236}">
                <a16:creationId xmlns:a16="http://schemas.microsoft.com/office/drawing/2014/main" id="{8942EADD-DA93-4D6D-A07C-44DCC90A2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 b="32554"/>
          <a:stretch/>
        </p:blipFill>
        <p:spPr bwMode="auto">
          <a:xfrm>
            <a:off x="4678784" y="1640336"/>
            <a:ext cx="1096359" cy="1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D1F026-3729-44D3-B49D-D53C4C54BD92}"/>
              </a:ext>
            </a:extLst>
          </p:cNvPr>
          <p:cNvGrpSpPr/>
          <p:nvPr/>
        </p:nvGrpSpPr>
        <p:grpSpPr>
          <a:xfrm>
            <a:off x="6050244" y="2321921"/>
            <a:ext cx="3851623" cy="4202846"/>
            <a:chOff x="5961756" y="2764367"/>
            <a:chExt cx="3851623" cy="420284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3955BD2-51D9-412B-A129-CE5D62CA8C34}"/>
                </a:ext>
              </a:extLst>
            </p:cNvPr>
            <p:cNvGrpSpPr/>
            <p:nvPr/>
          </p:nvGrpSpPr>
          <p:grpSpPr>
            <a:xfrm>
              <a:off x="5961756" y="2764367"/>
              <a:ext cx="3851623" cy="4202846"/>
              <a:chOff x="7075388" y="1119073"/>
              <a:chExt cx="4789228" cy="5160996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2AB451B-3E1F-4CE5-B30A-B5FBA1C61D4D}"/>
                  </a:ext>
                </a:extLst>
              </p:cNvPr>
              <p:cNvGrpSpPr/>
              <p:nvPr/>
            </p:nvGrpSpPr>
            <p:grpSpPr>
              <a:xfrm>
                <a:off x="7075388" y="1119073"/>
                <a:ext cx="2884116" cy="5160996"/>
                <a:chOff x="6764586" y="1034472"/>
                <a:chExt cx="2884116" cy="5160996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B7C305BC-D197-4613-B932-CA182622D772}"/>
                    </a:ext>
                  </a:extLst>
                </p:cNvPr>
                <p:cNvGrpSpPr/>
                <p:nvPr/>
              </p:nvGrpSpPr>
              <p:grpSpPr>
                <a:xfrm>
                  <a:off x="6816436" y="1034472"/>
                  <a:ext cx="2830431" cy="5160995"/>
                  <a:chOff x="1807021" y="-212271"/>
                  <a:chExt cx="3499596" cy="7313803"/>
                </a:xfrm>
              </p:grpSpPr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287C3A5C-D592-4DA0-A7D1-381291F6F6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/>
                  <a:srcRect b="3253"/>
                  <a:stretch/>
                </p:blipFill>
                <p:spPr>
                  <a:xfrm>
                    <a:off x="1807021" y="-212271"/>
                    <a:ext cx="3493215" cy="731380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72" name="그림 71">
                    <a:extLst>
                      <a:ext uri="{FF2B5EF4-FFF2-40B4-BE49-F238E27FC236}">
                        <a16:creationId xmlns:a16="http://schemas.microsoft.com/office/drawing/2014/main" id="{B879E94F-AC75-4743-9547-6D6BE8AB40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07021" y="1080430"/>
                    <a:ext cx="3499596" cy="2339556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4" descr="우아한형제들, 베트남 음식배달 시장 진출…극한시장엔 왜?">
                    <a:extLst>
                      <a:ext uri="{FF2B5EF4-FFF2-40B4-BE49-F238E27FC236}">
                        <a16:creationId xmlns:a16="http://schemas.microsoft.com/office/drawing/2014/main" id="{950CC05E-96B4-4E82-B895-352918BDFD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2308" b="32554"/>
                  <a:stretch/>
                </p:blipFill>
                <p:spPr bwMode="auto">
                  <a:xfrm>
                    <a:off x="2685915" y="255008"/>
                    <a:ext cx="1685543" cy="32735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C411A037-2012-4571-9117-73384B467F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10000" b="90000" l="10000" r="90000">
                              <a14:backgroundMark x1="57222" y1="67731" x2="55370" y2="73657"/>
                              <a14:backgroundMark x1="54630" y1="74120" x2="54444" y2="78796"/>
                              <a14:backgroundMark x1="53241" y1="81481" x2="53241" y2="85324"/>
                              <a14:backgroundMark x1="46296" y1="87037" x2="55046" y2="84676"/>
                              <a14:backgroundMark x1="42083" y1="79491" x2="40787" y2="90370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08898" y="2199583"/>
                  <a:ext cx="771107" cy="7711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2" name="말풍선: 사각형 61">
                  <a:extLst>
                    <a:ext uri="{FF2B5EF4-FFF2-40B4-BE49-F238E27FC236}">
                      <a16:creationId xmlns:a16="http://schemas.microsoft.com/office/drawing/2014/main" id="{5417C7CB-ADE2-477E-9E06-3C8AB0D6C76C}"/>
                    </a:ext>
                  </a:extLst>
                </p:cNvPr>
                <p:cNvSpPr/>
                <p:nvPr/>
              </p:nvSpPr>
              <p:spPr>
                <a:xfrm>
                  <a:off x="8448704" y="2144380"/>
                  <a:ext cx="1095105" cy="140951"/>
                </a:xfrm>
                <a:prstGeom prst="wedgeRectCallout">
                  <a:avLst>
                    <a:gd name="adj1" fmla="val -40248"/>
                    <a:gd name="adj2" fmla="val 118031"/>
                  </a:avLst>
                </a:prstGeom>
                <a:blipFill dpi="0" rotWithShape="1">
                  <a:blip r:embed="rId20">
                    <a:alphaModFix amt="23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3A88022-D35C-4E61-A65C-06E340234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/>
                <a:srcRect t="28366" b="42332"/>
                <a:stretch/>
              </p:blipFill>
              <p:spPr>
                <a:xfrm>
                  <a:off x="6764586" y="3597580"/>
                  <a:ext cx="2872492" cy="2056099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81F0820-74DE-40AE-B1E2-FCD1DC957A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407" t="88825" r="-407" b="277"/>
                <a:stretch/>
              </p:blipFill>
              <p:spPr>
                <a:xfrm>
                  <a:off x="6814872" y="5614105"/>
                  <a:ext cx="2833830" cy="581363"/>
                </a:xfrm>
                <a:prstGeom prst="rect">
                  <a:avLst/>
                </a:prstGeom>
              </p:spPr>
            </p:pic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8B7264-696E-4268-9B1A-2E5E0DD04C2A}"/>
                  </a:ext>
                </a:extLst>
              </p:cNvPr>
              <p:cNvSpPr txBox="1"/>
              <p:nvPr/>
            </p:nvSpPr>
            <p:spPr>
              <a:xfrm>
                <a:off x="8666496" y="2169877"/>
                <a:ext cx="31981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알짱</a:t>
                </a:r>
                <a:r>
                  <a:rPr lang="ko-KR" altLang="en-US" sz="6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님을</a:t>
                </a:r>
                <a:r>
                  <a:rPr lang="ko-KR" altLang="en-US" sz="6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위한 음식점이에요</a:t>
                </a:r>
              </a:p>
            </p:txBody>
          </p:sp>
        </p:grpSp>
        <p:pic>
          <p:nvPicPr>
            <p:cNvPr id="1028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A521480A-8564-4186-ACA4-83488F867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617" y="3912924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A71C21F7-7A4D-49D3-AA27-801B643D7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128" y="4351524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DE954B9F-F02F-4231-A41F-E8D34FC5C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513" y="4286926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0E8F691F-3139-4FB4-8B9E-EE603885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114" y="3668217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F1BB7C64-4697-4267-A1F7-B3B7B7B24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247" y="4453926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D6C11966-1A7C-474D-B5CB-7240B4214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014" y="4250876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6BF5F41-BFCB-4A81-B794-84BF7131187C}"/>
              </a:ext>
            </a:extLst>
          </p:cNvPr>
          <p:cNvSpPr txBox="1"/>
          <p:nvPr/>
        </p:nvSpPr>
        <p:spPr>
          <a:xfrm>
            <a:off x="534870" y="829776"/>
            <a:ext cx="3107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또다른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년의 새로운 비전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개인화 추천 서비스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D583C8-8A4C-4FFD-995C-A20A7C712D05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779516-6E9D-4DEC-BCD9-C490653A7662}"/>
              </a:ext>
            </a:extLst>
          </p:cNvPr>
          <p:cNvSpPr txBox="1"/>
          <p:nvPr/>
        </p:nvSpPr>
        <p:spPr>
          <a:xfrm>
            <a:off x="343280" y="1677645"/>
            <a:ext cx="366454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각각의 특성을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분석하고 분류하여 추천화 알고리즘을 통해 사용자에게 적합한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E3C7BE-7A6D-4A98-93E2-41D098132F66}"/>
              </a:ext>
            </a:extLst>
          </p:cNvPr>
          <p:cNvSpPr txBox="1"/>
          <p:nvPr/>
        </p:nvSpPr>
        <p:spPr>
          <a:xfrm>
            <a:off x="158233" y="2883473"/>
            <a:ext cx="426034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앱의 첫 화면 속 여러 카테고리 중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취향저격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란을 만들어 서비스를 이용하도록 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맞춤 서비스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UI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화면을 보면 총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종류의 추천 테마가 있습니다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0D216CC-E53E-4B5A-8AE1-B0C10EF84AAF}"/>
              </a:ext>
            </a:extLst>
          </p:cNvPr>
          <p:cNvSpPr txBox="1"/>
          <p:nvPr/>
        </p:nvSpPr>
        <p:spPr>
          <a:xfrm>
            <a:off x="188054" y="3994639"/>
            <a:ext cx="380104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요일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시간대 변수를 이용해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399AFE-8B22-44BB-B29E-3FFEB5A58835}"/>
              </a:ext>
            </a:extLst>
          </p:cNvPr>
          <p:cNvSpPr txBox="1"/>
          <p:nvPr/>
        </p:nvSpPr>
        <p:spPr>
          <a:xfrm>
            <a:off x="640826" y="461610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비 오는 날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알짱님을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위한 가게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76E3A89-5DFD-45EC-90A8-9F9CEA403245}"/>
              </a:ext>
            </a:extLst>
          </p:cNvPr>
          <p:cNvSpPr txBox="1"/>
          <p:nvPr/>
        </p:nvSpPr>
        <p:spPr>
          <a:xfrm>
            <a:off x="228821" y="4774626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주문내역 패턴을 통해 비슷한 패턴의 사용자들의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최빈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가게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48A905F-58C1-4E0F-9B58-FE75613465B1}"/>
              </a:ext>
            </a:extLst>
          </p:cNvPr>
          <p:cNvSpPr txBox="1"/>
          <p:nvPr/>
        </p:nvSpPr>
        <p:spPr>
          <a:xfrm>
            <a:off x="262413" y="5474747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맛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재료 등의 선호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태그를 조합한 값과 동일한 가게 태그를 매칭 시켜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B0979D-762A-4E17-B26D-76FC8A320547}"/>
              </a:ext>
            </a:extLst>
          </p:cNvPr>
          <p:cNvSpPr txBox="1"/>
          <p:nvPr/>
        </p:nvSpPr>
        <p:spPr>
          <a:xfrm>
            <a:off x="312314" y="6280485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 태그를 조합한 값과 신규 가게의 태그를 매칭하여 추천하는 테마 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5809CA-A8BD-49EE-BAB0-77513CFB656C}"/>
              </a:ext>
            </a:extLst>
          </p:cNvPr>
          <p:cNvSpPr txBox="1"/>
          <p:nvPr/>
        </p:nvSpPr>
        <p:spPr>
          <a:xfrm>
            <a:off x="476258" y="695751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맛을 탐구하는 당신에게 어울리는 음식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127E5B-2A7B-4475-8428-4251A9DCBB9D}"/>
              </a:ext>
            </a:extLst>
          </p:cNvPr>
          <p:cNvSpPr txBox="1"/>
          <p:nvPr/>
        </p:nvSpPr>
        <p:spPr>
          <a:xfrm>
            <a:off x="773605" y="5394720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당신이 즐겨 먹는 음식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C81F5D2-1A53-4CD4-9DAC-957F266CBACA}"/>
              </a:ext>
            </a:extLst>
          </p:cNvPr>
          <p:cNvSpPr txBox="1"/>
          <p:nvPr/>
        </p:nvSpPr>
        <p:spPr>
          <a:xfrm>
            <a:off x="734072" y="6161574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알짱님의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사랑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매운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쭈꾸미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</p:spTree>
    <p:extLst>
      <p:ext uri="{BB962C8B-B14F-4D97-AF65-F5344CB8AC3E}">
        <p14:creationId xmlns:p14="http://schemas.microsoft.com/office/powerpoint/2010/main" val="399824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955BD2-51D9-412B-A129-CE5D62CA8C34}"/>
              </a:ext>
            </a:extLst>
          </p:cNvPr>
          <p:cNvGrpSpPr/>
          <p:nvPr/>
        </p:nvGrpSpPr>
        <p:grpSpPr>
          <a:xfrm>
            <a:off x="5327342" y="83297"/>
            <a:ext cx="2355554" cy="4202846"/>
            <a:chOff x="7075388" y="1119073"/>
            <a:chExt cx="2928969" cy="5160996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2AB451B-3E1F-4CE5-B30A-B5FBA1C61D4D}"/>
                </a:ext>
              </a:extLst>
            </p:cNvPr>
            <p:cNvGrpSpPr/>
            <p:nvPr/>
          </p:nvGrpSpPr>
          <p:grpSpPr>
            <a:xfrm>
              <a:off x="7075388" y="1119073"/>
              <a:ext cx="2884116" cy="5160996"/>
              <a:chOff x="6764586" y="1034472"/>
              <a:chExt cx="2884116" cy="5160996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B7C305BC-D197-4613-B932-CA182622D772}"/>
                  </a:ext>
                </a:extLst>
              </p:cNvPr>
              <p:cNvGrpSpPr/>
              <p:nvPr/>
            </p:nvGrpSpPr>
            <p:grpSpPr>
              <a:xfrm>
                <a:off x="6816436" y="1034472"/>
                <a:ext cx="2830431" cy="5160995"/>
                <a:chOff x="1807021" y="-212271"/>
                <a:chExt cx="3499596" cy="7313803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287C3A5C-D592-4DA0-A7D1-381291F6F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3253"/>
                <a:stretch/>
              </p:blipFill>
              <p:spPr>
                <a:xfrm>
                  <a:off x="1807021" y="-212271"/>
                  <a:ext cx="3493215" cy="73138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B879E94F-AC75-4743-9547-6D6BE8AB4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7021" y="1080430"/>
                  <a:ext cx="3499596" cy="2339556"/>
                </a:xfrm>
                <a:prstGeom prst="rect">
                  <a:avLst/>
                </a:prstGeom>
              </p:spPr>
            </p:pic>
            <p:pic>
              <p:nvPicPr>
                <p:cNvPr id="73" name="Picture 4" descr="우아한형제들, 베트남 음식배달 시장 진출…극한시장엔 왜?">
                  <a:extLst>
                    <a:ext uri="{FF2B5EF4-FFF2-40B4-BE49-F238E27FC236}">
                      <a16:creationId xmlns:a16="http://schemas.microsoft.com/office/drawing/2014/main" id="{950CC05E-96B4-4E82-B895-352918BDFD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308" b="32554"/>
                <a:stretch/>
              </p:blipFill>
              <p:spPr bwMode="auto">
                <a:xfrm>
                  <a:off x="2685915" y="255008"/>
                  <a:ext cx="1685543" cy="327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C411A037-2012-4571-9117-73384B467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57222" y1="67731" x2="55370" y2="73657"/>
                            <a14:backgroundMark x1="54630" y1="74120" x2="54444" y2="78796"/>
                            <a14:backgroundMark x1="53241" y1="81481" x2="53241" y2="85324"/>
                            <a14:backgroundMark x1="46296" y1="87037" x2="55046" y2="84676"/>
                            <a14:backgroundMark x1="42083" y1="79491" x2="40787" y2="90370"/>
                          </a14:backgroundRemoval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898" y="2199583"/>
                <a:ext cx="771107" cy="771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말풍선: 사각형 61">
                <a:extLst>
                  <a:ext uri="{FF2B5EF4-FFF2-40B4-BE49-F238E27FC236}">
                    <a16:creationId xmlns:a16="http://schemas.microsoft.com/office/drawing/2014/main" id="{5417C7CB-ADE2-477E-9E06-3C8AB0D6C76C}"/>
                  </a:ext>
                </a:extLst>
              </p:cNvPr>
              <p:cNvSpPr/>
              <p:nvPr/>
            </p:nvSpPr>
            <p:spPr>
              <a:xfrm>
                <a:off x="8448704" y="2144380"/>
                <a:ext cx="1095105" cy="140951"/>
              </a:xfrm>
              <a:prstGeom prst="wedgeRectCallout">
                <a:avLst>
                  <a:gd name="adj1" fmla="val -40248"/>
                  <a:gd name="adj2" fmla="val 118031"/>
                </a:avLst>
              </a:prstGeom>
              <a:blipFill dpi="0" rotWithShape="1">
                <a:blip r:embed="rId7">
                  <a:alphaModFix amt="23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3A88022-D35C-4E61-A65C-06E34023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8366" b="42332"/>
              <a:stretch/>
            </p:blipFill>
            <p:spPr>
              <a:xfrm>
                <a:off x="6764586" y="3597580"/>
                <a:ext cx="2872492" cy="2056099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81F0820-74DE-40AE-B1E2-FCD1DC957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07" t="88825" r="-407" b="277"/>
              <a:stretch/>
            </p:blipFill>
            <p:spPr>
              <a:xfrm>
                <a:off x="6814872" y="5614105"/>
                <a:ext cx="2833830" cy="581363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98B7264-696E-4268-9B1A-2E5E0DD04C2A}"/>
                </a:ext>
              </a:extLst>
            </p:cNvPr>
            <p:cNvSpPr txBox="1"/>
            <p:nvPr/>
          </p:nvSpPr>
          <p:spPr>
            <a:xfrm>
              <a:off x="8666496" y="2169877"/>
              <a:ext cx="1337861" cy="24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알짱</a:t>
              </a:r>
              <a:r>
                <a:rPr lang="ko-KR" altLang="en-US" sz="6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님을</a:t>
              </a:r>
              <a:r>
                <a:rPr lang="ko-KR" altLang="en-US" sz="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위한 음식점이에요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3DF60-69FC-4CEE-9C2C-063546C7FE41}"/>
              </a:ext>
            </a:extLst>
          </p:cNvPr>
          <p:cNvGrpSpPr/>
          <p:nvPr/>
        </p:nvGrpSpPr>
        <p:grpSpPr>
          <a:xfrm>
            <a:off x="666582" y="3363190"/>
            <a:ext cx="2232636" cy="3939390"/>
            <a:chOff x="635047" y="3353358"/>
            <a:chExt cx="2232636" cy="393939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E6C469-DA63-468F-9EBA-7B505F818780}"/>
                </a:ext>
              </a:extLst>
            </p:cNvPr>
            <p:cNvGrpSpPr/>
            <p:nvPr/>
          </p:nvGrpSpPr>
          <p:grpSpPr>
            <a:xfrm>
              <a:off x="635047" y="3353358"/>
              <a:ext cx="2232636" cy="3939390"/>
              <a:chOff x="7274317" y="51503"/>
              <a:chExt cx="3394072" cy="669049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5D1C286-EC34-4A62-963E-6B22C9FE8236}"/>
                  </a:ext>
                </a:extLst>
              </p:cNvPr>
              <p:cNvGrpSpPr/>
              <p:nvPr/>
            </p:nvGrpSpPr>
            <p:grpSpPr>
              <a:xfrm>
                <a:off x="7274317" y="51503"/>
                <a:ext cx="3394072" cy="6690499"/>
                <a:chOff x="7274317" y="51503"/>
                <a:chExt cx="3394072" cy="6690499"/>
              </a:xfrm>
            </p:grpSpPr>
            <p:pic>
              <p:nvPicPr>
                <p:cNvPr id="39" name="Picture 2" descr="단건배달 &amp;#39;배민1&amp;#39; 돌풍…배민, 쿠팡이츠의 강남3구 재탈환 나섰다 - 전자신문">
                  <a:extLst>
                    <a:ext uri="{FF2B5EF4-FFF2-40B4-BE49-F238E27FC236}">
                      <a16:creationId xmlns:a16="http://schemas.microsoft.com/office/drawing/2014/main" id="{ACC80ACD-1F69-4461-B9E7-10AF8F8CC7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443"/>
                <a:stretch/>
              </p:blipFill>
              <p:spPr bwMode="auto">
                <a:xfrm>
                  <a:off x="7274317" y="51503"/>
                  <a:ext cx="3394072" cy="6690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517F5E9-937C-4ADC-91EE-30C5DE0150BB}"/>
                    </a:ext>
                  </a:extLst>
                </p:cNvPr>
                <p:cNvSpPr/>
                <p:nvPr/>
              </p:nvSpPr>
              <p:spPr>
                <a:xfrm>
                  <a:off x="7361883" y="3337145"/>
                  <a:ext cx="2713150" cy="96864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07126DD-DE5B-4E96-A6AA-8362C219D133}"/>
                  </a:ext>
                </a:extLst>
              </p:cNvPr>
              <p:cNvGrpSpPr/>
              <p:nvPr/>
            </p:nvGrpSpPr>
            <p:grpSpPr>
              <a:xfrm>
                <a:off x="7382453" y="3357283"/>
                <a:ext cx="1570933" cy="888392"/>
                <a:chOff x="2836046" y="3479480"/>
                <a:chExt cx="1554608" cy="879161"/>
              </a:xfrm>
            </p:grpSpPr>
            <p:pic>
              <p:nvPicPr>
                <p:cNvPr id="37" name="Picture 2" descr="단건배달 &amp;#39;배민1&amp;#39; 돌풍…배민, 쿠팡이츠의 강남3구 재탈환 나섰다 - 전자신문">
                  <a:extLst>
                    <a:ext uri="{FF2B5EF4-FFF2-40B4-BE49-F238E27FC236}">
                      <a16:creationId xmlns:a16="http://schemas.microsoft.com/office/drawing/2014/main" id="{B6C99799-8547-4C58-BEF2-664F18BB9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9" t="48277" r="57525" b="38903"/>
                <a:stretch/>
              </p:blipFill>
              <p:spPr bwMode="auto">
                <a:xfrm>
                  <a:off x="2836046" y="3479481"/>
                  <a:ext cx="1328652" cy="8791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단건배달 &amp;#39;배민1&amp;#39; 돌풍…배민, 쿠팡이츠의 강남3구 재탈환 나섰다 - 전자신문">
                  <a:extLst>
                    <a:ext uri="{FF2B5EF4-FFF2-40B4-BE49-F238E27FC236}">
                      <a16:creationId xmlns:a16="http://schemas.microsoft.com/office/drawing/2014/main" id="{A0A5B1B0-E00C-4635-9F19-DF610BCE28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376" t="48277" r="2043" b="38903"/>
                <a:stretch/>
              </p:blipFill>
              <p:spPr bwMode="auto">
                <a:xfrm>
                  <a:off x="3389089" y="3479480"/>
                  <a:ext cx="1001565" cy="879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ABEBA01-25D9-429C-9826-E556530B9989}"/>
                  </a:ext>
                </a:extLst>
              </p:cNvPr>
              <p:cNvGrpSpPr/>
              <p:nvPr/>
            </p:nvGrpSpPr>
            <p:grpSpPr>
              <a:xfrm>
                <a:off x="7530945" y="3361720"/>
                <a:ext cx="3022046" cy="888391"/>
                <a:chOff x="406950" y="3159200"/>
                <a:chExt cx="3022046" cy="888391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9C470B8-BE71-4E9A-8C26-1F9AEC0FE225}"/>
                    </a:ext>
                  </a:extLst>
                </p:cNvPr>
                <p:cNvGrpSpPr/>
                <p:nvPr/>
              </p:nvGrpSpPr>
              <p:grpSpPr>
                <a:xfrm>
                  <a:off x="406950" y="3159200"/>
                  <a:ext cx="2948486" cy="888391"/>
                  <a:chOff x="406950" y="3159200"/>
                  <a:chExt cx="2948486" cy="888391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4B6584B-7A23-4D53-983A-49B94BC6C34F}"/>
                      </a:ext>
                    </a:extLst>
                  </p:cNvPr>
                  <p:cNvGrpSpPr/>
                  <p:nvPr/>
                </p:nvGrpSpPr>
                <p:grpSpPr>
                  <a:xfrm>
                    <a:off x="406950" y="3159200"/>
                    <a:ext cx="2839589" cy="888391"/>
                    <a:chOff x="1354617" y="3479481"/>
                    <a:chExt cx="2810082" cy="879160"/>
                  </a:xfrm>
                </p:grpSpPr>
                <p:pic>
                  <p:nvPicPr>
                    <p:cNvPr id="35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8A093A78-1AD0-4FBD-AD2D-363206E7EB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9" t="48277" r="57525" b="38903"/>
                    <a:stretch/>
                  </p:blipFill>
                  <p:spPr bwMode="auto">
                    <a:xfrm>
                      <a:off x="2836046" y="3479481"/>
                      <a:ext cx="1328653" cy="8791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61C14A50-8835-49D6-B0E7-2A3723FB0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4617" y="3977960"/>
                      <a:ext cx="406094" cy="176517"/>
                    </a:xfrm>
                    <a:prstGeom prst="rect">
                      <a:avLst/>
                    </a:prstGeom>
                    <a:solidFill>
                      <a:srgbClr val="F6F6F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63"/>
                    </a:p>
                  </p:txBody>
                </p:sp>
              </p:grp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98C4A867-1E4A-4CB0-9668-AC5E16A51AE3}"/>
                      </a:ext>
                    </a:extLst>
                  </p:cNvPr>
                  <p:cNvSpPr/>
                  <p:nvPr/>
                </p:nvSpPr>
                <p:spPr>
                  <a:xfrm>
                    <a:off x="2037177" y="3265684"/>
                    <a:ext cx="1318259" cy="762858"/>
                  </a:xfrm>
                  <a:prstGeom prst="rect">
                    <a:avLst/>
                  </a:prstGeom>
                  <a:solidFill>
                    <a:srgbClr val="F6F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488346C-8EB8-4C0B-B644-42817560F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4510" y="3208752"/>
                  <a:ext cx="724486" cy="724485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169019-A337-4758-BDBE-60B24BA9564E}"/>
                    </a:ext>
                  </a:extLst>
                </p:cNvPr>
                <p:cNvSpPr txBox="1"/>
                <p:nvPr/>
              </p:nvSpPr>
              <p:spPr>
                <a:xfrm>
                  <a:off x="1916991" y="3302433"/>
                  <a:ext cx="959289" cy="637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 err="1">
                      <a:solidFill>
                        <a:srgbClr val="262626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취향저격</a:t>
                  </a:r>
                  <a:endParaRPr lang="ko-KR" altLang="en-US" sz="1138" b="1">
                    <a:solidFill>
                      <a:srgbClr val="262626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64B518-BC32-4704-AE73-3EC20F723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526" t="5889" r="2721" b="5043"/>
            <a:stretch/>
          </p:blipFill>
          <p:spPr>
            <a:xfrm>
              <a:off x="1487172" y="5096873"/>
              <a:ext cx="1288653" cy="7331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B84FB6-F876-4FC0-A0C0-1BFF49F300F7}"/>
              </a:ext>
            </a:extLst>
          </p:cNvPr>
          <p:cNvGrpSpPr/>
          <p:nvPr/>
        </p:nvGrpSpPr>
        <p:grpSpPr>
          <a:xfrm>
            <a:off x="5565224" y="3273533"/>
            <a:ext cx="2185224" cy="4202845"/>
            <a:chOff x="4150926" y="1838671"/>
            <a:chExt cx="2185224" cy="42028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16B6C4-015D-40DC-9391-0B50C6B49554}"/>
                </a:ext>
              </a:extLst>
            </p:cNvPr>
            <p:cNvGrpSpPr/>
            <p:nvPr/>
          </p:nvGrpSpPr>
          <p:grpSpPr>
            <a:xfrm>
              <a:off x="4150926" y="1838671"/>
              <a:ext cx="2185224" cy="4202845"/>
              <a:chOff x="5299085" y="1459205"/>
              <a:chExt cx="2286907" cy="4641267"/>
            </a:xfrm>
            <a:effectLst>
              <a:outerShdw blurRad="50800" dist="88900" dir="4140000" algn="tl" rotWithShape="0">
                <a:prstClr val="black">
                  <a:alpha val="18000"/>
                </a:prstClr>
              </a:outerShdw>
            </a:effectLst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BFC07FE-C5B8-4E14-99D7-6E7CB01E38FD}"/>
                  </a:ext>
                </a:extLst>
              </p:cNvPr>
              <p:cNvGrpSpPr/>
              <p:nvPr/>
            </p:nvGrpSpPr>
            <p:grpSpPr>
              <a:xfrm>
                <a:off x="5299085" y="1459205"/>
                <a:ext cx="2286907" cy="4641267"/>
                <a:chOff x="8412282" y="580028"/>
                <a:chExt cx="2814655" cy="5712329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0EF49FD8-5E5E-4042-8177-F2F210724DAD}"/>
                    </a:ext>
                  </a:extLst>
                </p:cNvPr>
                <p:cNvGrpSpPr/>
                <p:nvPr/>
              </p:nvGrpSpPr>
              <p:grpSpPr>
                <a:xfrm>
                  <a:off x="8417381" y="580028"/>
                  <a:ext cx="2781860" cy="5712329"/>
                  <a:chOff x="8417381" y="580028"/>
                  <a:chExt cx="2781860" cy="5712329"/>
                </a:xfrm>
              </p:grpSpPr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78E056EF-3062-4FE1-9D18-BB5764292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b="51544"/>
                  <a:stretch/>
                </p:blipFill>
                <p:spPr>
                  <a:xfrm>
                    <a:off x="8417381" y="580028"/>
                    <a:ext cx="2781860" cy="2917169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C709A10-4EF0-4B5E-B7EC-DEBF516B5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t="44371" b="1939"/>
                  <a:stretch/>
                </p:blipFill>
                <p:spPr>
                  <a:xfrm>
                    <a:off x="8417381" y="3060067"/>
                    <a:ext cx="2781860" cy="323229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8EF258F7-2846-4A74-9EA8-0D16C2871CDC}"/>
                    </a:ext>
                  </a:extLst>
                </p:cNvPr>
                <p:cNvGrpSpPr/>
                <p:nvPr/>
              </p:nvGrpSpPr>
              <p:grpSpPr>
                <a:xfrm>
                  <a:off x="8412282" y="1348358"/>
                  <a:ext cx="2786270" cy="2036940"/>
                  <a:chOff x="8412282" y="1348358"/>
                  <a:chExt cx="2786270" cy="2036940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385B8CF3-C867-4777-93CF-DF1B25EF8A47}"/>
                      </a:ext>
                    </a:extLst>
                  </p:cNvPr>
                  <p:cNvSpPr/>
                  <p:nvPr/>
                </p:nvSpPr>
                <p:spPr>
                  <a:xfrm>
                    <a:off x="8412282" y="1348358"/>
                    <a:ext cx="2786270" cy="20369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79C9809-08A9-4304-977C-BCA5F418C561}"/>
                      </a:ext>
                    </a:extLst>
                  </p:cNvPr>
                  <p:cNvSpPr txBox="1"/>
                  <p:nvPr/>
                </p:nvSpPr>
                <p:spPr>
                  <a:xfrm>
                    <a:off x="8849793" y="1388864"/>
                    <a:ext cx="2289789" cy="3346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23A9DB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오는 날</a:t>
                    </a:r>
                    <a:r>
                      <a:rPr lang="en-US" altLang="ko-KR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r>
                      <a:rPr lang="ko-KR" altLang="en-US" sz="10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알짱님</a:t>
                    </a:r>
                    <a:r>
                      <a:rPr lang="ko-KR" altLang="en-US" sz="9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위한 가게</a:t>
                    </a:r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8F00E30-49C9-47C0-AC26-13D3C39654B2}"/>
                    </a:ext>
                  </a:extLst>
                </p:cNvPr>
                <p:cNvGrpSpPr/>
                <p:nvPr/>
              </p:nvGrpSpPr>
              <p:grpSpPr>
                <a:xfrm>
                  <a:off x="8440667" y="5108612"/>
                  <a:ext cx="2786270" cy="628394"/>
                  <a:chOff x="8440667" y="1348358"/>
                  <a:chExt cx="2786270" cy="1697323"/>
                </a:xfrm>
                <a:effectLst/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0DCD6CBA-E7B7-45E2-A8D5-A7EEF6D739CD}"/>
                      </a:ext>
                    </a:extLst>
                  </p:cNvPr>
                  <p:cNvSpPr/>
                  <p:nvPr/>
                </p:nvSpPr>
                <p:spPr>
                  <a:xfrm>
                    <a:off x="8440667" y="1348358"/>
                    <a:ext cx="2786270" cy="16973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83E819C-783D-4FA5-B300-1EF75CF9F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458362" y="1388862"/>
                    <a:ext cx="2600130" cy="889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38" b="1">
                        <a:solidFill>
                          <a:srgbClr val="262626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새로 생긴 음식</a:t>
                    </a:r>
                  </a:p>
                </p:txBody>
              </p:sp>
            </p:grpSp>
          </p:grpSp>
          <p:pic>
            <p:nvPicPr>
              <p:cNvPr id="4100" name="Picture 4" descr="Vector Raindrop - Rain Drops Clipart Transparent Background, HD Png  Download , Transparent Png Image - PNGitem">
                <a:extLst>
                  <a:ext uri="{FF2B5EF4-FFF2-40B4-BE49-F238E27FC236}">
                    <a16:creationId xmlns:a16="http://schemas.microsoft.com/office/drawing/2014/main" id="{D242F5F9-5780-4588-9FD0-ECB42A7F4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906" b="90566" l="6163" r="94419">
                            <a14:foregroundMark x1="21163" y1="39858" x2="17907" y2="50118"/>
                            <a14:foregroundMark x1="6163" y1="44929" x2="7442" y2="49175"/>
                            <a14:foregroundMark x1="76163" y1="34316" x2="83837" y2="46108"/>
                            <a14:foregroundMark x1="94419" y1="44575" x2="91395" y2="48939"/>
                            <a14:foregroundMark x1="48140" y1="90566" x2="54767" y2="897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58350" y="2127291"/>
                <a:ext cx="236329" cy="233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57CBCC-6B1C-47F2-9796-86EFC11E0F06}"/>
                  </a:ext>
                </a:extLst>
              </p:cNvPr>
              <p:cNvSpPr txBox="1"/>
              <p:nvPr/>
            </p:nvSpPr>
            <p:spPr>
              <a:xfrm>
                <a:off x="5445768" y="3341654"/>
                <a:ext cx="862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해물 파전</a:t>
                </a: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D18131C-2A08-48DB-B0EE-43CF7A29278E}"/>
                  </a:ext>
                </a:extLst>
              </p:cNvPr>
              <p:cNvGrpSpPr/>
              <p:nvPr/>
            </p:nvGrpSpPr>
            <p:grpSpPr>
              <a:xfrm>
                <a:off x="5357954" y="2534027"/>
                <a:ext cx="862341" cy="1049745"/>
                <a:chOff x="5369384" y="2514977"/>
                <a:chExt cx="862341" cy="1049745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1FA606A7-1EE9-4240-BC66-FBBA25FF4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6" t="21567" r="396" b="5565"/>
                <a:stretch/>
              </p:blipFill>
              <p:spPr bwMode="auto">
                <a:xfrm>
                  <a:off x="5458350" y="2800117"/>
                  <a:ext cx="718633" cy="764605"/>
                </a:xfrm>
                <a:prstGeom prst="roundRect">
                  <a:avLst>
                    <a:gd name="adj" fmla="val 0"/>
                  </a:avLst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D7AB399-F618-45FA-8C32-4985BBD1DB53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콩가네</a:t>
                  </a:r>
                  <a:r>
                    <a:rPr lang="ko-KR" altLang="en-US" sz="1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파전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E61ED1B-5394-4901-B1A8-0FD378503F57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8C606A0-1D12-4A53-9112-B02A6EA0D6AD}"/>
                  </a:ext>
                </a:extLst>
              </p:cNvPr>
              <p:cNvGrpSpPr/>
              <p:nvPr/>
            </p:nvGrpSpPr>
            <p:grpSpPr>
              <a:xfrm>
                <a:off x="6144735" y="2538100"/>
                <a:ext cx="862341" cy="1043605"/>
                <a:chOff x="5369384" y="2514977"/>
                <a:chExt cx="862341" cy="1043605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9FAC5BD-0646-4A7B-B17E-3420380C4E1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두껍삼겹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69FCD11-D306-4EDD-AC89-1B26B4E9398A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06" name="Picture 10" descr="삼겹살">
                <a:extLst>
                  <a:ext uri="{FF2B5EF4-FFF2-40B4-BE49-F238E27FC236}">
                    <a16:creationId xmlns:a16="http://schemas.microsoft.com/office/drawing/2014/main" id="{6C26B6C4-A3F3-4CE9-9CBE-1B1896F11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77" r="29251" b="20283"/>
              <a:stretch/>
            </p:blipFill>
            <p:spPr bwMode="auto">
              <a:xfrm>
                <a:off x="6239414" y="2816085"/>
                <a:ext cx="711932" cy="761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그림 45" descr="음식, 그릇, 야채이(가) 표시된 사진&#10;&#10;자동 생성된 설명">
                <a:extLst>
                  <a:ext uri="{FF2B5EF4-FFF2-40B4-BE49-F238E27FC236}">
                    <a16:creationId xmlns:a16="http://schemas.microsoft.com/office/drawing/2014/main" id="{222D8D3C-00FB-4D6C-8C25-BB83E60C7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730"/>
              <a:stretch/>
            </p:blipFill>
            <p:spPr>
              <a:xfrm>
                <a:off x="6932609" y="2535249"/>
                <a:ext cx="510763" cy="105849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FF2CFF3-DF7E-4128-A120-58F481C9594C}"/>
                  </a:ext>
                </a:extLst>
              </p:cNvPr>
              <p:cNvSpPr/>
              <p:nvPr/>
            </p:nvSpPr>
            <p:spPr>
              <a:xfrm>
                <a:off x="5300115" y="3871080"/>
                <a:ext cx="2263844" cy="1655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6C7AC5-AA7A-4B21-85D1-9499C98F8DA0}"/>
                  </a:ext>
                </a:extLst>
              </p:cNvPr>
              <p:cNvSpPr txBox="1"/>
              <p:nvPr/>
            </p:nvSpPr>
            <p:spPr>
              <a:xfrm>
                <a:off x="5659119" y="3948518"/>
                <a:ext cx="1784253" cy="27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262626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ko-KR" altLang="en-US" sz="10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알짱님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의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사랑</a:t>
                </a:r>
                <a:r>
                  <a:rPr lang="en-US" altLang="ko-KR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매운 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쭈꾸미</a:t>
                </a:r>
                <a:endPara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0F2A3DAA-3B3D-4ECF-AE76-3CA6EC1D98D6}"/>
                  </a:ext>
                </a:extLst>
              </p:cNvPr>
              <p:cNvGrpSpPr/>
              <p:nvPr/>
            </p:nvGrpSpPr>
            <p:grpSpPr>
              <a:xfrm>
                <a:off x="53560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E143162-9442-44AC-93E0-D8117C9485A7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쭈블리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26D0E74C-E949-40D2-ACDD-B0BB766FA5E6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0" name="Picture 14" descr="매콤 쫄깃한 오마니 낙지볶음 600g - 이마트몰, 당신과 가장 가까운 이마트">
                <a:extLst>
                  <a:ext uri="{FF2B5EF4-FFF2-40B4-BE49-F238E27FC236}">
                    <a16:creationId xmlns:a16="http://schemas.microsoft.com/office/drawing/2014/main" id="{B3875DB3-84E3-41BA-B8F0-0C3FF807E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9"/>
              <a:stretch/>
            </p:blipFill>
            <p:spPr bwMode="auto">
              <a:xfrm>
                <a:off x="5451492" y="4648921"/>
                <a:ext cx="712070" cy="766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88E7012-8509-45C1-AAA9-84FAF7A4DACF}"/>
                  </a:ext>
                </a:extLst>
              </p:cNvPr>
              <p:cNvGrpSpPr/>
              <p:nvPr/>
            </p:nvGrpSpPr>
            <p:grpSpPr>
              <a:xfrm>
                <a:off x="61442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B102764-A17D-4B58-89A4-8292E780FD3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쭈꾸부꾸</a:t>
                  </a: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E33F489F-3ECB-4B71-821B-8F00AFE07AA8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2" name="Picture 16" descr="Octopus 아이콘 - 무료 다운로드, PNG 및 벡터">
                <a:extLst>
                  <a:ext uri="{FF2B5EF4-FFF2-40B4-BE49-F238E27FC236}">
                    <a16:creationId xmlns:a16="http://schemas.microsoft.com/office/drawing/2014/main" id="{0E1E2B78-F05A-4610-A8A8-AB28233609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6335" y="3908986"/>
                <a:ext cx="302170" cy="30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A9D3C741-30C6-4A07-BFAC-13CE372CD8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3"/>
              <a:stretch/>
            </p:blipFill>
            <p:spPr bwMode="auto">
              <a:xfrm>
                <a:off x="6239664" y="4655303"/>
                <a:ext cx="707831" cy="757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그림 57" descr="텍스트, 음식, 그릇, 다른이(가) 표시된 사진&#10;&#10;자동 생성된 설명">
                <a:extLst>
                  <a:ext uri="{FF2B5EF4-FFF2-40B4-BE49-F238E27FC236}">
                    <a16:creationId xmlns:a16="http://schemas.microsoft.com/office/drawing/2014/main" id="{B61F52CA-19C8-4C8C-B53E-B38B7EE3A3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0315"/>
              <a:stretch/>
            </p:blipFill>
            <p:spPr>
              <a:xfrm>
                <a:off x="6929021" y="4371821"/>
                <a:ext cx="514352" cy="1058498"/>
              </a:xfrm>
              <a:prstGeom prst="rect">
                <a:avLst/>
              </a:prstGeom>
            </p:spPr>
          </p:pic>
        </p:grpSp>
        <p:pic>
          <p:nvPicPr>
            <p:cNvPr id="91" name="Picture 4" descr="우아한형제들, 베트남 음식배달 시장 진출…극한시장엔 왜?">
              <a:extLst>
                <a:ext uri="{FF2B5EF4-FFF2-40B4-BE49-F238E27FC236}">
                  <a16:creationId xmlns:a16="http://schemas.microsoft.com/office/drawing/2014/main" id="{8942EADD-DA93-4D6D-A07C-44DCC90A2E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08" b="32554"/>
            <a:stretch/>
          </p:blipFill>
          <p:spPr bwMode="auto">
            <a:xfrm>
              <a:off x="4678784" y="2082782"/>
              <a:ext cx="1096359" cy="188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2AE7AF9-3AB1-4443-BCEC-984239CFFBD4}"/>
              </a:ext>
            </a:extLst>
          </p:cNvPr>
          <p:cNvSpPr txBox="1"/>
          <p:nvPr/>
        </p:nvSpPr>
        <p:spPr>
          <a:xfrm>
            <a:off x="534870" y="829776"/>
            <a:ext cx="3107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또다른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년의 새로운 비전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개인화 추천 서비스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EF0B5F-6EC7-4A52-B9B2-C27C94E2365F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E25A40-2143-4905-8618-F73D2DFCB7F0}"/>
              </a:ext>
            </a:extLst>
          </p:cNvPr>
          <p:cNvSpPr txBox="1"/>
          <p:nvPr/>
        </p:nvSpPr>
        <p:spPr>
          <a:xfrm>
            <a:off x="343280" y="1677645"/>
            <a:ext cx="366454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각각의 특성을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분석하고 분류하여 추천화 알고리즘을 통해 사용자에게 적합한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9747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955BD2-51D9-412B-A129-CE5D62CA8C34}"/>
              </a:ext>
            </a:extLst>
          </p:cNvPr>
          <p:cNvGrpSpPr/>
          <p:nvPr/>
        </p:nvGrpSpPr>
        <p:grpSpPr>
          <a:xfrm>
            <a:off x="4624360" y="8072844"/>
            <a:ext cx="2241830" cy="4202846"/>
            <a:chOff x="7075388" y="1119073"/>
            <a:chExt cx="2928969" cy="5160996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2AB451B-3E1F-4CE5-B30A-B5FBA1C61D4D}"/>
                </a:ext>
              </a:extLst>
            </p:cNvPr>
            <p:cNvGrpSpPr/>
            <p:nvPr/>
          </p:nvGrpSpPr>
          <p:grpSpPr>
            <a:xfrm>
              <a:off x="7075388" y="1119073"/>
              <a:ext cx="2884116" cy="5160996"/>
              <a:chOff x="6764586" y="1034472"/>
              <a:chExt cx="2884116" cy="5160996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B7C305BC-D197-4613-B932-CA182622D772}"/>
                  </a:ext>
                </a:extLst>
              </p:cNvPr>
              <p:cNvGrpSpPr/>
              <p:nvPr/>
            </p:nvGrpSpPr>
            <p:grpSpPr>
              <a:xfrm>
                <a:off x="6816436" y="1034472"/>
                <a:ext cx="2830431" cy="5160995"/>
                <a:chOff x="1807021" y="-212271"/>
                <a:chExt cx="3499596" cy="7313803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287C3A5C-D592-4DA0-A7D1-381291F6F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3253"/>
                <a:stretch/>
              </p:blipFill>
              <p:spPr>
                <a:xfrm>
                  <a:off x="1807021" y="-212271"/>
                  <a:ext cx="3493215" cy="73138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B879E94F-AC75-4743-9547-6D6BE8AB4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7021" y="1080430"/>
                  <a:ext cx="3499596" cy="2339556"/>
                </a:xfrm>
                <a:prstGeom prst="rect">
                  <a:avLst/>
                </a:prstGeom>
              </p:spPr>
            </p:pic>
            <p:pic>
              <p:nvPicPr>
                <p:cNvPr id="73" name="Picture 4" descr="우아한형제들, 베트남 음식배달 시장 진출…극한시장엔 왜?">
                  <a:extLst>
                    <a:ext uri="{FF2B5EF4-FFF2-40B4-BE49-F238E27FC236}">
                      <a16:creationId xmlns:a16="http://schemas.microsoft.com/office/drawing/2014/main" id="{950CC05E-96B4-4E82-B895-352918BDFD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308" b="32554"/>
                <a:stretch/>
              </p:blipFill>
              <p:spPr bwMode="auto">
                <a:xfrm>
                  <a:off x="2685915" y="255008"/>
                  <a:ext cx="1685543" cy="327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C411A037-2012-4571-9117-73384B467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57222" y1="67731" x2="55370" y2="73657"/>
                            <a14:backgroundMark x1="54630" y1="74120" x2="54444" y2="78796"/>
                            <a14:backgroundMark x1="53241" y1="81481" x2="53241" y2="85324"/>
                            <a14:backgroundMark x1="46296" y1="87037" x2="55046" y2="84676"/>
                            <a14:backgroundMark x1="42083" y1="79491" x2="40787" y2="90370"/>
                          </a14:backgroundRemoval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898" y="2199583"/>
                <a:ext cx="771107" cy="771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말풍선: 사각형 61">
                <a:extLst>
                  <a:ext uri="{FF2B5EF4-FFF2-40B4-BE49-F238E27FC236}">
                    <a16:creationId xmlns:a16="http://schemas.microsoft.com/office/drawing/2014/main" id="{5417C7CB-ADE2-477E-9E06-3C8AB0D6C76C}"/>
                  </a:ext>
                </a:extLst>
              </p:cNvPr>
              <p:cNvSpPr/>
              <p:nvPr/>
            </p:nvSpPr>
            <p:spPr>
              <a:xfrm>
                <a:off x="8448704" y="2144380"/>
                <a:ext cx="1095105" cy="140951"/>
              </a:xfrm>
              <a:prstGeom prst="wedgeRectCallout">
                <a:avLst>
                  <a:gd name="adj1" fmla="val -40248"/>
                  <a:gd name="adj2" fmla="val 118031"/>
                </a:avLst>
              </a:prstGeom>
              <a:blipFill dpi="0" rotWithShape="1">
                <a:blip r:embed="rId7">
                  <a:alphaModFix amt="23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3A88022-D35C-4E61-A65C-06E34023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8366" b="42332"/>
              <a:stretch/>
            </p:blipFill>
            <p:spPr>
              <a:xfrm>
                <a:off x="6764586" y="3597580"/>
                <a:ext cx="2872492" cy="2056099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81F0820-74DE-40AE-B1E2-FCD1DC957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07" t="88825" r="-407" b="277"/>
              <a:stretch/>
            </p:blipFill>
            <p:spPr>
              <a:xfrm>
                <a:off x="6814872" y="5614105"/>
                <a:ext cx="2833830" cy="581363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98B7264-696E-4268-9B1A-2E5E0DD04C2A}"/>
                </a:ext>
              </a:extLst>
            </p:cNvPr>
            <p:cNvSpPr txBox="1"/>
            <p:nvPr/>
          </p:nvSpPr>
          <p:spPr>
            <a:xfrm>
              <a:off x="8666496" y="2169877"/>
              <a:ext cx="1337861" cy="24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알짱</a:t>
              </a:r>
              <a:r>
                <a:rPr lang="ko-KR" altLang="en-US" sz="6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님을</a:t>
              </a:r>
              <a:r>
                <a:rPr lang="ko-KR" altLang="en-US" sz="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위한 음식점이에요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211259-7145-4A5A-BE75-BBBF74FFBD8A}"/>
              </a:ext>
            </a:extLst>
          </p:cNvPr>
          <p:cNvGrpSpPr/>
          <p:nvPr/>
        </p:nvGrpSpPr>
        <p:grpSpPr>
          <a:xfrm>
            <a:off x="987579" y="3868767"/>
            <a:ext cx="2245444" cy="2683649"/>
            <a:chOff x="666582" y="3363189"/>
            <a:chExt cx="2245444" cy="2683649"/>
          </a:xfrm>
        </p:grpSpPr>
        <p:pic>
          <p:nvPicPr>
            <p:cNvPr id="77" name="Picture 2" descr="단건배달 &amp;#39;배민1&amp;#39; 돌풍…배민, 쿠팡이츠의 강남3구 재탈환 나섰다 - 전자신문">
              <a:extLst>
                <a:ext uri="{FF2B5EF4-FFF2-40B4-BE49-F238E27FC236}">
                  <a16:creationId xmlns:a16="http://schemas.microsoft.com/office/drawing/2014/main" id="{D87DD426-6BE9-4032-A749-416EC50876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3540"/>
            <a:stretch/>
          </p:blipFill>
          <p:spPr bwMode="auto">
            <a:xfrm>
              <a:off x="679390" y="3363189"/>
              <a:ext cx="2232636" cy="2683649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B63DF60-69FC-4CEE-9C2C-063546C7FE41}"/>
                </a:ext>
              </a:extLst>
            </p:cNvPr>
            <p:cNvGrpSpPr/>
            <p:nvPr/>
          </p:nvGrpSpPr>
          <p:grpSpPr>
            <a:xfrm>
              <a:off x="666582" y="3363189"/>
              <a:ext cx="2232636" cy="2518841"/>
              <a:chOff x="635047" y="3353357"/>
              <a:chExt cx="2232636" cy="2518841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FE6C469-DA63-468F-9EBA-7B505F818780}"/>
                  </a:ext>
                </a:extLst>
              </p:cNvPr>
              <p:cNvGrpSpPr/>
              <p:nvPr/>
            </p:nvGrpSpPr>
            <p:grpSpPr>
              <a:xfrm>
                <a:off x="635047" y="3353357"/>
                <a:ext cx="2232636" cy="2518841"/>
                <a:chOff x="7274317" y="51501"/>
                <a:chExt cx="3394072" cy="427789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5D1C286-EC34-4A62-963E-6B22C9FE8236}"/>
                    </a:ext>
                  </a:extLst>
                </p:cNvPr>
                <p:cNvGrpSpPr/>
                <p:nvPr/>
              </p:nvGrpSpPr>
              <p:grpSpPr>
                <a:xfrm>
                  <a:off x="7274317" y="51501"/>
                  <a:ext cx="3394072" cy="4277897"/>
                  <a:chOff x="7274317" y="51501"/>
                  <a:chExt cx="3394072" cy="4277897"/>
                </a:xfrm>
              </p:grpSpPr>
              <p:pic>
                <p:nvPicPr>
                  <p:cNvPr id="39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ACC80ACD-1F69-4461-B9E7-10AF8F8CC7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" b="37621"/>
                  <a:stretch/>
                </p:blipFill>
                <p:spPr bwMode="auto">
                  <a:xfrm>
                    <a:off x="7274317" y="51501"/>
                    <a:ext cx="3394072" cy="427789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E517F5E9-937C-4ADC-91EE-30C5DE0150BB}"/>
                      </a:ext>
                    </a:extLst>
                  </p:cNvPr>
                  <p:cNvSpPr/>
                  <p:nvPr/>
                </p:nvSpPr>
                <p:spPr>
                  <a:xfrm>
                    <a:off x="7361883" y="3337145"/>
                    <a:ext cx="2713150" cy="96864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07126DD-DE5B-4E96-A6AA-8362C219D133}"/>
                    </a:ext>
                  </a:extLst>
                </p:cNvPr>
                <p:cNvGrpSpPr/>
                <p:nvPr/>
              </p:nvGrpSpPr>
              <p:grpSpPr>
                <a:xfrm>
                  <a:off x="7382453" y="3357283"/>
                  <a:ext cx="1570933" cy="888392"/>
                  <a:chOff x="2836046" y="3479480"/>
                  <a:chExt cx="1554608" cy="879161"/>
                </a:xfrm>
              </p:grpSpPr>
              <p:pic>
                <p:nvPicPr>
                  <p:cNvPr id="37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B6C99799-8547-4C58-BEF2-664F18BB96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9" t="48277" r="57525" b="38903"/>
                  <a:stretch/>
                </p:blipFill>
                <p:spPr bwMode="auto">
                  <a:xfrm>
                    <a:off x="2836046" y="3479481"/>
                    <a:ext cx="1328652" cy="8791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A0A5B1B0-E00C-4635-9F19-DF610BCE28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3376" t="48277" r="2043" b="38903"/>
                  <a:stretch/>
                </p:blipFill>
                <p:spPr bwMode="auto">
                  <a:xfrm>
                    <a:off x="3389089" y="3479480"/>
                    <a:ext cx="1001565" cy="879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9ABEBA01-25D9-429C-9826-E556530B9989}"/>
                    </a:ext>
                  </a:extLst>
                </p:cNvPr>
                <p:cNvGrpSpPr/>
                <p:nvPr/>
              </p:nvGrpSpPr>
              <p:grpSpPr>
                <a:xfrm>
                  <a:off x="7530945" y="3361720"/>
                  <a:ext cx="3022046" cy="888391"/>
                  <a:chOff x="406950" y="3159200"/>
                  <a:chExt cx="3022046" cy="888391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89C470B8-BE71-4E9A-8C26-1F9AEC0FE225}"/>
                      </a:ext>
                    </a:extLst>
                  </p:cNvPr>
                  <p:cNvGrpSpPr/>
                  <p:nvPr/>
                </p:nvGrpSpPr>
                <p:grpSpPr>
                  <a:xfrm>
                    <a:off x="406950" y="3159200"/>
                    <a:ext cx="2948486" cy="888391"/>
                    <a:chOff x="406950" y="3159200"/>
                    <a:chExt cx="2948486" cy="888391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B6584B-7A23-4D53-983A-49B94BC6C3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6950" y="3159200"/>
                      <a:ext cx="2839589" cy="888391"/>
                      <a:chOff x="1354617" y="3479481"/>
                      <a:chExt cx="2810082" cy="879160"/>
                    </a:xfrm>
                  </p:grpSpPr>
                  <p:pic>
                    <p:nvPicPr>
                      <p:cNvPr id="35" name="Picture 2" descr="단건배달 &amp;#39;배민1&amp;#39; 돌풍…배민, 쿠팡이츠의 강남3구 재탈환 나섰다 - 전자신문">
                        <a:extLst>
                          <a:ext uri="{FF2B5EF4-FFF2-40B4-BE49-F238E27FC236}">
                            <a16:creationId xmlns:a16="http://schemas.microsoft.com/office/drawing/2014/main" id="{8A093A78-1AD0-4FBD-AD2D-363206E7EB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29" t="48277" r="57525" b="38903"/>
                      <a:stretch/>
                    </p:blipFill>
                    <p:spPr bwMode="auto">
                      <a:xfrm>
                        <a:off x="2836046" y="3479481"/>
                        <a:ext cx="1328653" cy="879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36" name="직사각형 35">
                        <a:extLst>
                          <a:ext uri="{FF2B5EF4-FFF2-40B4-BE49-F238E27FC236}">
                            <a16:creationId xmlns:a16="http://schemas.microsoft.com/office/drawing/2014/main" id="{61C14A50-8835-49D6-B0E7-2A3723FB0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617" y="3977960"/>
                        <a:ext cx="406094" cy="176517"/>
                      </a:xfrm>
                      <a:prstGeom prst="rect">
                        <a:avLst/>
                      </a:prstGeom>
                      <a:solidFill>
                        <a:srgbClr val="F6F6F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63"/>
                      </a:p>
                    </p:txBody>
                  </p:sp>
                </p:grpSp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98C4A867-1E4A-4CB0-9668-AC5E16A51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7177" y="3265684"/>
                      <a:ext cx="1318259" cy="762858"/>
                    </a:xfrm>
                    <a:prstGeom prst="rect">
                      <a:avLst/>
                    </a:prstGeom>
                    <a:solidFill>
                      <a:srgbClr val="F6F6F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63"/>
                    </a:p>
                  </p:txBody>
                </p:sp>
              </p:grpSp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F488346C-8EB8-4C0B-B644-42817560F8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4510" y="3208752"/>
                    <a:ext cx="724486" cy="724485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6169019-A337-4758-BDBE-60B24BA956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16991" y="3302433"/>
                    <a:ext cx="959289" cy="6379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38" b="1" err="1">
                        <a:solidFill>
                          <a:srgbClr val="262626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취향저격</a:t>
                    </a:r>
                    <a:endParaRPr lang="ko-KR" altLang="en-US" sz="1138" b="1">
                      <a:solidFill>
                        <a:srgbClr val="262626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264B518-BC32-4704-AE73-3EC20F7232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4526" t="5889" r="2721" b="5043"/>
              <a:stretch/>
            </p:blipFill>
            <p:spPr>
              <a:xfrm>
                <a:off x="1487172" y="5096873"/>
                <a:ext cx="1288653" cy="733144"/>
              </a:xfrm>
              <a:prstGeom prst="roundRect">
                <a:avLst>
                  <a:gd name="adj" fmla="val 28737"/>
                </a:avLst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B84FB6-F876-4FC0-A0C0-1BFF49F300F7}"/>
              </a:ext>
            </a:extLst>
          </p:cNvPr>
          <p:cNvGrpSpPr/>
          <p:nvPr/>
        </p:nvGrpSpPr>
        <p:grpSpPr>
          <a:xfrm>
            <a:off x="4474103" y="1523518"/>
            <a:ext cx="2167684" cy="4202845"/>
            <a:chOff x="4150927" y="1838671"/>
            <a:chExt cx="2167684" cy="42028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16B6C4-015D-40DC-9391-0B50C6B49554}"/>
                </a:ext>
              </a:extLst>
            </p:cNvPr>
            <p:cNvGrpSpPr/>
            <p:nvPr/>
          </p:nvGrpSpPr>
          <p:grpSpPr>
            <a:xfrm>
              <a:off x="4150927" y="1838671"/>
              <a:ext cx="2167684" cy="4202845"/>
              <a:chOff x="5299086" y="1459205"/>
              <a:chExt cx="2268551" cy="4641267"/>
            </a:xfrm>
            <a:effectLst>
              <a:outerShdw blurRad="50800" dist="88900" dir="4140000" algn="tl" rotWithShape="0">
                <a:prstClr val="black">
                  <a:alpha val="18000"/>
                </a:prstClr>
              </a:outerShdw>
            </a:effectLst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BFC07FE-C5B8-4E14-99D7-6E7CB01E38FD}"/>
                  </a:ext>
                </a:extLst>
              </p:cNvPr>
              <p:cNvGrpSpPr/>
              <p:nvPr/>
            </p:nvGrpSpPr>
            <p:grpSpPr>
              <a:xfrm>
                <a:off x="5299086" y="1459205"/>
                <a:ext cx="2268549" cy="4641267"/>
                <a:chOff x="8412282" y="580028"/>
                <a:chExt cx="2792060" cy="5712330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0EF49FD8-5E5E-4042-8177-F2F210724DAD}"/>
                    </a:ext>
                  </a:extLst>
                </p:cNvPr>
                <p:cNvGrpSpPr/>
                <p:nvPr/>
              </p:nvGrpSpPr>
              <p:grpSpPr>
                <a:xfrm>
                  <a:off x="8417381" y="580028"/>
                  <a:ext cx="2781860" cy="5712330"/>
                  <a:chOff x="8417381" y="580028"/>
                  <a:chExt cx="2781860" cy="5712330"/>
                </a:xfrm>
              </p:grpSpPr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78E056EF-3062-4FE1-9D18-BB5764292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b="51544"/>
                  <a:stretch/>
                </p:blipFill>
                <p:spPr>
                  <a:xfrm>
                    <a:off x="8417381" y="580028"/>
                    <a:ext cx="2781860" cy="2917169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C709A10-4EF0-4B5E-B7EC-DEBF516B5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t="44371" b="1939"/>
                  <a:stretch/>
                </p:blipFill>
                <p:spPr>
                  <a:xfrm>
                    <a:off x="8417381" y="3060067"/>
                    <a:ext cx="2781860" cy="3232291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8EF258F7-2846-4A74-9EA8-0D16C2871CDC}"/>
                    </a:ext>
                  </a:extLst>
                </p:cNvPr>
                <p:cNvGrpSpPr/>
                <p:nvPr/>
              </p:nvGrpSpPr>
              <p:grpSpPr>
                <a:xfrm>
                  <a:off x="8412282" y="1348358"/>
                  <a:ext cx="2786270" cy="2036940"/>
                  <a:chOff x="8412282" y="1348358"/>
                  <a:chExt cx="2786270" cy="2036940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385B8CF3-C867-4777-93CF-DF1B25EF8A47}"/>
                      </a:ext>
                    </a:extLst>
                  </p:cNvPr>
                  <p:cNvSpPr/>
                  <p:nvPr/>
                </p:nvSpPr>
                <p:spPr>
                  <a:xfrm>
                    <a:off x="8412282" y="1348358"/>
                    <a:ext cx="2786270" cy="20369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79C9809-08A9-4304-977C-BCA5F418C561}"/>
                      </a:ext>
                    </a:extLst>
                  </p:cNvPr>
                  <p:cNvSpPr txBox="1"/>
                  <p:nvPr/>
                </p:nvSpPr>
                <p:spPr>
                  <a:xfrm>
                    <a:off x="8849793" y="1388864"/>
                    <a:ext cx="2289789" cy="3346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23A9DB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오는 날</a:t>
                    </a:r>
                    <a:r>
                      <a:rPr lang="en-US" altLang="ko-KR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r>
                      <a:rPr lang="ko-KR" altLang="en-US" sz="10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알짱님</a:t>
                    </a:r>
                    <a:r>
                      <a:rPr lang="ko-KR" altLang="en-US" sz="9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위한 가게</a:t>
                    </a:r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8F00E30-49C9-47C0-AC26-13D3C39654B2}"/>
                    </a:ext>
                  </a:extLst>
                </p:cNvPr>
                <p:cNvGrpSpPr/>
                <p:nvPr/>
              </p:nvGrpSpPr>
              <p:grpSpPr>
                <a:xfrm>
                  <a:off x="8440668" y="5108612"/>
                  <a:ext cx="2763674" cy="628394"/>
                  <a:chOff x="8440668" y="1348358"/>
                  <a:chExt cx="2763674" cy="1697323"/>
                </a:xfrm>
                <a:effectLst/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0DCD6CBA-E7B7-45E2-A8D5-A7EEF6D739CD}"/>
                      </a:ext>
                    </a:extLst>
                  </p:cNvPr>
                  <p:cNvSpPr/>
                  <p:nvPr/>
                </p:nvSpPr>
                <p:spPr>
                  <a:xfrm>
                    <a:off x="8440668" y="1348358"/>
                    <a:ext cx="2763674" cy="16973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83E819C-783D-4FA5-B300-1EF75CF9F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458362" y="1388862"/>
                    <a:ext cx="2600130" cy="889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38" b="1">
                        <a:solidFill>
                          <a:srgbClr val="262626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새로 생긴 음식</a:t>
                    </a:r>
                  </a:p>
                </p:txBody>
              </p:sp>
            </p:grpSp>
          </p:grpSp>
          <p:pic>
            <p:nvPicPr>
              <p:cNvPr id="4100" name="Picture 4" descr="Vector Raindrop - Rain Drops Clipart Transparent Background, HD Png  Download , Transparent Png Image - PNGitem">
                <a:extLst>
                  <a:ext uri="{FF2B5EF4-FFF2-40B4-BE49-F238E27FC236}">
                    <a16:creationId xmlns:a16="http://schemas.microsoft.com/office/drawing/2014/main" id="{D242F5F9-5780-4588-9FD0-ECB42A7F4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906" b="90566" l="6163" r="94419">
                            <a14:foregroundMark x1="21163" y1="39858" x2="17907" y2="50118"/>
                            <a14:foregroundMark x1="6163" y1="44929" x2="7442" y2="49175"/>
                            <a14:foregroundMark x1="76163" y1="34316" x2="83837" y2="46108"/>
                            <a14:foregroundMark x1="94419" y1="44575" x2="91395" y2="48939"/>
                            <a14:foregroundMark x1="48140" y1="90566" x2="54767" y2="897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58350" y="2127291"/>
                <a:ext cx="236329" cy="233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57CBCC-6B1C-47F2-9796-86EFC11E0F06}"/>
                  </a:ext>
                </a:extLst>
              </p:cNvPr>
              <p:cNvSpPr txBox="1"/>
              <p:nvPr/>
            </p:nvSpPr>
            <p:spPr>
              <a:xfrm>
                <a:off x="5445768" y="3341654"/>
                <a:ext cx="862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해물 파전</a:t>
                </a: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D18131C-2A08-48DB-B0EE-43CF7A29278E}"/>
                  </a:ext>
                </a:extLst>
              </p:cNvPr>
              <p:cNvGrpSpPr/>
              <p:nvPr/>
            </p:nvGrpSpPr>
            <p:grpSpPr>
              <a:xfrm>
                <a:off x="5357954" y="2534027"/>
                <a:ext cx="862341" cy="1049745"/>
                <a:chOff x="5369384" y="2514977"/>
                <a:chExt cx="862341" cy="1049745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1FA606A7-1EE9-4240-BC66-FBBA25FF4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6" t="21567" r="396" b="5565"/>
                <a:stretch/>
              </p:blipFill>
              <p:spPr bwMode="auto">
                <a:xfrm>
                  <a:off x="5458350" y="2800117"/>
                  <a:ext cx="718633" cy="764605"/>
                </a:xfrm>
                <a:prstGeom prst="roundRect">
                  <a:avLst>
                    <a:gd name="adj" fmla="val 0"/>
                  </a:avLst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D7AB399-F618-45FA-8C32-4985BBD1DB53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콩가네</a:t>
                  </a:r>
                  <a:r>
                    <a:rPr lang="ko-KR" altLang="en-US" sz="1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파전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E61ED1B-5394-4901-B1A8-0FD378503F57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8C606A0-1D12-4A53-9112-B02A6EA0D6AD}"/>
                  </a:ext>
                </a:extLst>
              </p:cNvPr>
              <p:cNvGrpSpPr/>
              <p:nvPr/>
            </p:nvGrpSpPr>
            <p:grpSpPr>
              <a:xfrm>
                <a:off x="6144735" y="2538100"/>
                <a:ext cx="862341" cy="1043605"/>
                <a:chOff x="5369384" y="2514977"/>
                <a:chExt cx="862341" cy="1043605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9FAC5BD-0646-4A7B-B17E-3420380C4E1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두껍삼겹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69FCD11-D306-4EDD-AC89-1B26B4E9398A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06" name="Picture 10" descr="삼겹살">
                <a:extLst>
                  <a:ext uri="{FF2B5EF4-FFF2-40B4-BE49-F238E27FC236}">
                    <a16:creationId xmlns:a16="http://schemas.microsoft.com/office/drawing/2014/main" id="{6C26B6C4-A3F3-4CE9-9CBE-1B1896F11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77" r="29251" b="20283"/>
              <a:stretch/>
            </p:blipFill>
            <p:spPr bwMode="auto">
              <a:xfrm>
                <a:off x="6239414" y="2816085"/>
                <a:ext cx="711932" cy="761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그림 45" descr="음식, 그릇, 야채이(가) 표시된 사진&#10;&#10;자동 생성된 설명">
                <a:extLst>
                  <a:ext uri="{FF2B5EF4-FFF2-40B4-BE49-F238E27FC236}">
                    <a16:creationId xmlns:a16="http://schemas.microsoft.com/office/drawing/2014/main" id="{222D8D3C-00FB-4D6C-8C25-BB83E60C7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730"/>
              <a:stretch/>
            </p:blipFill>
            <p:spPr>
              <a:xfrm>
                <a:off x="6932609" y="2535249"/>
                <a:ext cx="510763" cy="105849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FF2CFF3-DF7E-4128-A120-58F481C9594C}"/>
                  </a:ext>
                </a:extLst>
              </p:cNvPr>
              <p:cNvSpPr/>
              <p:nvPr/>
            </p:nvSpPr>
            <p:spPr>
              <a:xfrm>
                <a:off x="5300115" y="3871080"/>
                <a:ext cx="2267522" cy="1655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6C7AC5-AA7A-4B21-85D1-9499C98F8DA0}"/>
                  </a:ext>
                </a:extLst>
              </p:cNvPr>
              <p:cNvSpPr txBox="1"/>
              <p:nvPr/>
            </p:nvSpPr>
            <p:spPr>
              <a:xfrm>
                <a:off x="5659119" y="3948518"/>
                <a:ext cx="1784253" cy="27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262626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ko-KR" altLang="en-US" sz="10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알짱님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의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사랑</a:t>
                </a:r>
                <a:r>
                  <a:rPr lang="en-US" altLang="ko-KR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매운 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쭈꾸미</a:t>
                </a:r>
                <a:endPara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0F2A3DAA-3B3D-4ECF-AE76-3CA6EC1D98D6}"/>
                  </a:ext>
                </a:extLst>
              </p:cNvPr>
              <p:cNvGrpSpPr/>
              <p:nvPr/>
            </p:nvGrpSpPr>
            <p:grpSpPr>
              <a:xfrm>
                <a:off x="53560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E143162-9442-44AC-93E0-D8117C9485A7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쭈블리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26D0E74C-E949-40D2-ACDD-B0BB766FA5E6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0" name="Picture 14" descr="매콤 쫄깃한 오마니 낙지볶음 600g - 이마트몰, 당신과 가장 가까운 이마트">
                <a:extLst>
                  <a:ext uri="{FF2B5EF4-FFF2-40B4-BE49-F238E27FC236}">
                    <a16:creationId xmlns:a16="http://schemas.microsoft.com/office/drawing/2014/main" id="{B3875DB3-84E3-41BA-B8F0-0C3FF807E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9"/>
              <a:stretch/>
            </p:blipFill>
            <p:spPr bwMode="auto">
              <a:xfrm>
                <a:off x="5451492" y="4648921"/>
                <a:ext cx="712070" cy="766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88E7012-8509-45C1-AAA9-84FAF7A4DACF}"/>
                  </a:ext>
                </a:extLst>
              </p:cNvPr>
              <p:cNvGrpSpPr/>
              <p:nvPr/>
            </p:nvGrpSpPr>
            <p:grpSpPr>
              <a:xfrm>
                <a:off x="61442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B102764-A17D-4B58-89A4-8292E780FD3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쭈꾸부꾸</a:t>
                  </a: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E33F489F-3ECB-4B71-821B-8F00AFE07AA8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2" name="Picture 16" descr="Octopus 아이콘 - 무료 다운로드, PNG 및 벡터">
                <a:extLst>
                  <a:ext uri="{FF2B5EF4-FFF2-40B4-BE49-F238E27FC236}">
                    <a16:creationId xmlns:a16="http://schemas.microsoft.com/office/drawing/2014/main" id="{0E1E2B78-F05A-4610-A8A8-AB28233609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6335" y="3908986"/>
                <a:ext cx="302170" cy="30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A9D3C741-30C6-4A07-BFAC-13CE372CD8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3"/>
              <a:stretch/>
            </p:blipFill>
            <p:spPr bwMode="auto">
              <a:xfrm>
                <a:off x="6239664" y="4655303"/>
                <a:ext cx="707831" cy="757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그림 57" descr="텍스트, 음식, 그릇, 다른이(가) 표시된 사진&#10;&#10;자동 생성된 설명">
                <a:extLst>
                  <a:ext uri="{FF2B5EF4-FFF2-40B4-BE49-F238E27FC236}">
                    <a16:creationId xmlns:a16="http://schemas.microsoft.com/office/drawing/2014/main" id="{B61F52CA-19C8-4C8C-B53E-B38B7EE3A3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0315"/>
              <a:stretch/>
            </p:blipFill>
            <p:spPr>
              <a:xfrm>
                <a:off x="6929021" y="4371821"/>
                <a:ext cx="514352" cy="1058498"/>
              </a:xfrm>
              <a:prstGeom prst="rect">
                <a:avLst/>
              </a:prstGeom>
            </p:spPr>
          </p:pic>
        </p:grpSp>
        <p:pic>
          <p:nvPicPr>
            <p:cNvPr id="91" name="Picture 4" descr="우아한형제들, 베트남 음식배달 시장 진출…극한시장엔 왜?">
              <a:extLst>
                <a:ext uri="{FF2B5EF4-FFF2-40B4-BE49-F238E27FC236}">
                  <a16:creationId xmlns:a16="http://schemas.microsoft.com/office/drawing/2014/main" id="{8942EADD-DA93-4D6D-A07C-44DCC90A2E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08" b="32554"/>
            <a:stretch/>
          </p:blipFill>
          <p:spPr bwMode="auto">
            <a:xfrm>
              <a:off x="4678784" y="2082782"/>
              <a:ext cx="1096359" cy="188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2AE7AF9-3AB1-4443-BCEC-984239CFFBD4}"/>
              </a:ext>
            </a:extLst>
          </p:cNvPr>
          <p:cNvSpPr txBox="1"/>
          <p:nvPr/>
        </p:nvSpPr>
        <p:spPr>
          <a:xfrm>
            <a:off x="534870" y="829776"/>
            <a:ext cx="3107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또다른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년의 새로운 비전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개인화 추천 서비스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EF0B5F-6EC7-4A52-B9B2-C27C94E2365F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E25A40-2143-4905-8618-F73D2DFCB7F0}"/>
              </a:ext>
            </a:extLst>
          </p:cNvPr>
          <p:cNvSpPr txBox="1"/>
          <p:nvPr/>
        </p:nvSpPr>
        <p:spPr>
          <a:xfrm>
            <a:off x="343280" y="1677645"/>
            <a:ext cx="366454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각각의 특성을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분석하고 분류하여 추천화 알고리즘을 통해 사용자에게 적합한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A4DDBAE-94E9-41DB-85DF-67F08D1D58FD}"/>
              </a:ext>
            </a:extLst>
          </p:cNvPr>
          <p:cNvSpPr txBox="1"/>
          <p:nvPr/>
        </p:nvSpPr>
        <p:spPr>
          <a:xfrm>
            <a:off x="993983" y="6774115"/>
            <a:ext cx="22198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앱의 첫 화면 속 여러 카테고리 중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취향저격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란을 만들어 서비스를 이용하도록 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F0786B1-638B-4D55-A711-51BA10B34FCB}"/>
              </a:ext>
            </a:extLst>
          </p:cNvPr>
          <p:cNvCxnSpPr/>
          <p:nvPr/>
        </p:nvCxnSpPr>
        <p:spPr>
          <a:xfrm flipH="1">
            <a:off x="4108558" y="904086"/>
            <a:ext cx="38489" cy="6451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83C1376-DF49-4C4D-97C5-9A51BAEE1C98}"/>
              </a:ext>
            </a:extLst>
          </p:cNvPr>
          <p:cNvSpPr txBox="1"/>
          <p:nvPr/>
        </p:nvSpPr>
        <p:spPr>
          <a:xfrm>
            <a:off x="6927220" y="1580985"/>
            <a:ext cx="3664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각각의 특성을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분석하고 분류하여 추천화 알고리즘을 통해 사용자에게 적합한 메뉴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AF43B68-685C-4D09-9A29-1330C1DEE53D}"/>
              </a:ext>
            </a:extLst>
          </p:cNvPr>
          <p:cNvSpPr txBox="1"/>
          <p:nvPr/>
        </p:nvSpPr>
        <p:spPr>
          <a:xfrm>
            <a:off x="770870" y="3456665"/>
            <a:ext cx="1094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메인화면</a:t>
            </a:r>
            <a:endParaRPr lang="en-US" altLang="ko-KR" sz="160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00AEBC-A7E0-46FB-898F-9E810BDCF702}"/>
              </a:ext>
            </a:extLst>
          </p:cNvPr>
          <p:cNvSpPr txBox="1"/>
          <p:nvPr/>
        </p:nvSpPr>
        <p:spPr>
          <a:xfrm>
            <a:off x="4304830" y="1050704"/>
            <a:ext cx="1094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메인화면</a:t>
            </a:r>
            <a:endParaRPr lang="en-US" altLang="ko-KR" sz="160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162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29AC2-7C9F-452E-91C4-088F4E0F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9BD0CF-45C2-4371-A56C-9BA17BAB6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F3465-E4E9-460F-9C84-BD1CBDDF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7EF07-3367-4B6E-9AAE-9AB3697EF09E}"/>
              </a:ext>
            </a:extLst>
          </p:cNvPr>
          <p:cNvSpPr txBox="1"/>
          <p:nvPr/>
        </p:nvSpPr>
        <p:spPr>
          <a:xfrm>
            <a:off x="158233" y="2883473"/>
            <a:ext cx="426034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앱의 첫 화면 속 여러 카테고리 중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취향저격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란을 만들어 서비스를 이용하도록 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맞춤 서비스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UI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화면을 보면 총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종류의 추천 테마가 있습니다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7529D-E9F0-4AC1-98B7-01AC0BF074CB}"/>
              </a:ext>
            </a:extLst>
          </p:cNvPr>
          <p:cNvSpPr txBox="1"/>
          <p:nvPr/>
        </p:nvSpPr>
        <p:spPr>
          <a:xfrm>
            <a:off x="188054" y="3994639"/>
            <a:ext cx="380104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요일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시간대 변수를 이용해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C4DE5-F680-4BC6-BF7F-582DE466AA6A}"/>
              </a:ext>
            </a:extLst>
          </p:cNvPr>
          <p:cNvSpPr txBox="1"/>
          <p:nvPr/>
        </p:nvSpPr>
        <p:spPr>
          <a:xfrm>
            <a:off x="640826" y="461610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비 오는 날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알짱님을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위한 가게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8CCAE-803E-4C23-89FA-79CE5221C337}"/>
              </a:ext>
            </a:extLst>
          </p:cNvPr>
          <p:cNvSpPr txBox="1"/>
          <p:nvPr/>
        </p:nvSpPr>
        <p:spPr>
          <a:xfrm>
            <a:off x="228821" y="4774626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주문내역 패턴을 통해 비슷한 패턴의 사용자들의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최빈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가게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75911-3725-47D1-9998-79CF40BEB1DC}"/>
              </a:ext>
            </a:extLst>
          </p:cNvPr>
          <p:cNvSpPr txBox="1"/>
          <p:nvPr/>
        </p:nvSpPr>
        <p:spPr>
          <a:xfrm>
            <a:off x="262413" y="5474747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맛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재료 등의 선호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태그를 조합한 값과 동일한 가게 태그를 매칭 시켜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E9C18-28D3-4B5E-9E15-FA6A57DC3FBD}"/>
              </a:ext>
            </a:extLst>
          </p:cNvPr>
          <p:cNvSpPr txBox="1"/>
          <p:nvPr/>
        </p:nvSpPr>
        <p:spPr>
          <a:xfrm>
            <a:off x="312314" y="6280485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 태그를 조합한 값과 신규 가게의 태그를 매칭하여 추천하는 테마 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3A6C3-004A-49C4-A81C-B4C8699AE750}"/>
              </a:ext>
            </a:extLst>
          </p:cNvPr>
          <p:cNvSpPr txBox="1"/>
          <p:nvPr/>
        </p:nvSpPr>
        <p:spPr>
          <a:xfrm>
            <a:off x="476258" y="695751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맛을 탐구하는 당신에게 어울리는 음식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E90A3-10DE-4C04-A4D3-8FB21A88373D}"/>
              </a:ext>
            </a:extLst>
          </p:cNvPr>
          <p:cNvSpPr txBox="1"/>
          <p:nvPr/>
        </p:nvSpPr>
        <p:spPr>
          <a:xfrm>
            <a:off x="773605" y="5394720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당신이 즐겨 먹는 음식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8E103-684B-4039-8A20-3650A18D81BD}"/>
              </a:ext>
            </a:extLst>
          </p:cNvPr>
          <p:cNvSpPr txBox="1"/>
          <p:nvPr/>
        </p:nvSpPr>
        <p:spPr>
          <a:xfrm>
            <a:off x="734072" y="6161574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알짱님의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사랑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매운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쭈꾸미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</p:spTree>
    <p:extLst>
      <p:ext uri="{BB962C8B-B14F-4D97-AF65-F5344CB8AC3E}">
        <p14:creationId xmlns:p14="http://schemas.microsoft.com/office/powerpoint/2010/main" val="146763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E3CB56C-4AB6-4F54-9BB5-CB7960828449}"/>
              </a:ext>
            </a:extLst>
          </p:cNvPr>
          <p:cNvSpPr/>
          <p:nvPr/>
        </p:nvSpPr>
        <p:spPr>
          <a:xfrm>
            <a:off x="5706949" y="4828469"/>
            <a:ext cx="4257530" cy="2012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CCC93E2-E274-4471-8468-914554821B50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1CCC26-B0D3-4178-82E3-38F4ED38602B}"/>
              </a:ext>
            </a:extLst>
          </p:cNvPr>
          <p:cNvGrpSpPr/>
          <p:nvPr/>
        </p:nvGrpSpPr>
        <p:grpSpPr>
          <a:xfrm>
            <a:off x="555129" y="5061033"/>
            <a:ext cx="4257527" cy="1726826"/>
            <a:chOff x="592206" y="4833070"/>
            <a:chExt cx="4257527" cy="17268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11DBA86-4663-44FB-8D5E-EBC865D3603C}"/>
                </a:ext>
              </a:extLst>
            </p:cNvPr>
            <p:cNvSpPr/>
            <p:nvPr/>
          </p:nvSpPr>
          <p:spPr>
            <a:xfrm>
              <a:off x="592206" y="4833070"/>
              <a:ext cx="4257527" cy="1726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74" name="순서도: 자기 디스크 73">
              <a:extLst>
                <a:ext uri="{FF2B5EF4-FFF2-40B4-BE49-F238E27FC236}">
                  <a16:creationId xmlns:a16="http://schemas.microsoft.com/office/drawing/2014/main" id="{3A60F296-5F42-49DF-8CCD-D2D86BAC357A}"/>
                </a:ext>
              </a:extLst>
            </p:cNvPr>
            <p:cNvSpPr/>
            <p:nvPr/>
          </p:nvSpPr>
          <p:spPr>
            <a:xfrm>
              <a:off x="1042695" y="5352179"/>
              <a:ext cx="770529" cy="754971"/>
            </a:xfrm>
            <a:prstGeom prst="flowChartMagneticDisk">
              <a:avLst/>
            </a:prstGeom>
            <a:solidFill>
              <a:srgbClr val="2AC1B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리뷰 데이터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5655EC8-A01D-4E74-A321-564564FA0D5A}"/>
                </a:ext>
              </a:extLst>
            </p:cNvPr>
            <p:cNvSpPr txBox="1"/>
            <p:nvPr/>
          </p:nvSpPr>
          <p:spPr>
            <a:xfrm>
              <a:off x="1972446" y="5608722"/>
              <a:ext cx="783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----&gt;</a:t>
              </a:r>
              <a:endParaRPr lang="ko-KR" altLang="en-US" sz="160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E4988F8-7C0D-44C3-AA0E-A5BA8EA6E8F0}"/>
                </a:ext>
              </a:extLst>
            </p:cNvPr>
            <p:cNvSpPr txBox="1"/>
            <p:nvPr/>
          </p:nvSpPr>
          <p:spPr>
            <a:xfrm>
              <a:off x="1926446" y="5248975"/>
              <a:ext cx="686406" cy="467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13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B64C360-1EB0-4356-9153-45A7FAD002F9}"/>
                </a:ext>
              </a:extLst>
            </p:cNvPr>
            <p:cNvGrpSpPr/>
            <p:nvPr/>
          </p:nvGrpSpPr>
          <p:grpSpPr>
            <a:xfrm>
              <a:off x="2747442" y="5135685"/>
              <a:ext cx="1566994" cy="1092606"/>
              <a:chOff x="2067376" y="4199554"/>
              <a:chExt cx="1566994" cy="109260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E943DFF-C93A-4E3B-B0AE-E2A96526F2AF}"/>
                  </a:ext>
                </a:extLst>
              </p:cNvPr>
              <p:cNvGrpSpPr/>
              <p:nvPr/>
            </p:nvGrpSpPr>
            <p:grpSpPr>
              <a:xfrm>
                <a:off x="2067376" y="4199554"/>
                <a:ext cx="1561063" cy="1092606"/>
                <a:chOff x="6147331" y="4976563"/>
                <a:chExt cx="2546226" cy="2017402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CAFDB979-A756-42F6-8209-1F446656103D}"/>
                    </a:ext>
                  </a:extLst>
                </p:cNvPr>
                <p:cNvSpPr/>
                <p:nvPr/>
              </p:nvSpPr>
              <p:spPr>
                <a:xfrm>
                  <a:off x="6147331" y="4976563"/>
                  <a:ext cx="2546226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가게 </a:t>
                  </a:r>
                  <a:r>
                    <a:rPr lang="en-US" altLang="ko-KR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105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2EA8099C-4C29-4625-82E2-D5E6EF1CB6F2}"/>
                    </a:ext>
                  </a:extLst>
                </p:cNvPr>
                <p:cNvSpPr/>
                <p:nvPr/>
              </p:nvSpPr>
              <p:spPr>
                <a:xfrm>
                  <a:off x="6147331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718F6B1F-D1EC-440E-890C-9FD7CC4CC446}"/>
                    </a:ext>
                  </a:extLst>
                </p:cNvPr>
                <p:cNvSpPr/>
                <p:nvPr/>
              </p:nvSpPr>
              <p:spPr>
                <a:xfrm>
                  <a:off x="7130694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EE816C93-6788-4BEF-8261-1EA65239986B}"/>
                    </a:ext>
                  </a:extLst>
                </p:cNvPr>
                <p:cNvSpPr/>
                <p:nvPr/>
              </p:nvSpPr>
              <p:spPr>
                <a:xfrm>
                  <a:off x="6151704" y="6078534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1DD8B23B-077C-4459-AE96-3A306465261E}"/>
                    </a:ext>
                  </a:extLst>
                </p:cNvPr>
                <p:cNvSpPr/>
                <p:nvPr/>
              </p:nvSpPr>
              <p:spPr>
                <a:xfrm>
                  <a:off x="6147331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A6B29B38-407F-4267-9CC6-1B6F8791A4AC}"/>
                    </a:ext>
                  </a:extLst>
                </p:cNvPr>
                <p:cNvSpPr/>
                <p:nvPr/>
              </p:nvSpPr>
              <p:spPr>
                <a:xfrm>
                  <a:off x="6147331" y="6732046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AB96CF54-E147-4C82-82AE-AC1E31BB4C9E}"/>
                    </a:ext>
                  </a:extLst>
                </p:cNvPr>
                <p:cNvSpPr/>
                <p:nvPr/>
              </p:nvSpPr>
              <p:spPr>
                <a:xfrm>
                  <a:off x="7130697" y="6060068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92C1FD6F-64F2-46E9-95CC-36709C2C1E33}"/>
                    </a:ext>
                  </a:extLst>
                </p:cNvPr>
                <p:cNvSpPr/>
                <p:nvPr/>
              </p:nvSpPr>
              <p:spPr>
                <a:xfrm>
                  <a:off x="7130696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C1404353-9F1F-4EC3-89D7-835C54E0A718}"/>
                    </a:ext>
                  </a:extLst>
                </p:cNvPr>
                <p:cNvSpPr/>
                <p:nvPr/>
              </p:nvSpPr>
              <p:spPr>
                <a:xfrm>
                  <a:off x="7130696" y="6725210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E1A8E1-8AC4-4108-98F3-50162EBF9975}"/>
                  </a:ext>
                </a:extLst>
              </p:cNvPr>
              <p:cNvSpPr txBox="1"/>
              <p:nvPr/>
            </p:nvSpPr>
            <p:spPr>
              <a:xfrm>
                <a:off x="3166071" y="4598689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1F4422F-879A-4DE4-9F19-8E8BB750DFED}"/>
              </a:ext>
            </a:extLst>
          </p:cNvPr>
          <p:cNvSpPr txBox="1"/>
          <p:nvPr/>
        </p:nvSpPr>
        <p:spPr>
          <a:xfrm>
            <a:off x="5691424" y="401442"/>
            <a:ext cx="3828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사람들은 리뷰에 메뉴에 대한 많은 정보를 적습니다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맛이 달콤한지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느끼한지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어떤 재료가 들어갔고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양은 충분한지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이런 정보를 이용해 가게의 메뉴 별로 속성값을 매칭할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F348CB0-E92B-4BC0-9BD3-D6526F844A82}"/>
              </a:ext>
            </a:extLst>
          </p:cNvPr>
          <p:cNvSpPr txBox="1"/>
          <p:nvPr/>
        </p:nvSpPr>
        <p:spPr>
          <a:xfrm>
            <a:off x="469313" y="4315386"/>
            <a:ext cx="40285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① </a:t>
            </a:r>
            <a:r>
              <a:rPr lang="ko-KR" altLang="en-US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어떤 메뉴니</a:t>
            </a:r>
            <a:r>
              <a:rPr lang="en-US" altLang="ko-KR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리뷰로부터 메뉴의 속성값 추출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DCE3BB5-15F7-492B-8BC7-ABEF13EF4183}"/>
              </a:ext>
            </a:extLst>
          </p:cNvPr>
          <p:cNvSpPr txBox="1"/>
          <p:nvPr/>
        </p:nvSpPr>
        <p:spPr>
          <a:xfrm>
            <a:off x="471300" y="3757339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전처리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3C7030-BB4F-4DAA-9287-94A3E0EA4C96}"/>
              </a:ext>
            </a:extLst>
          </p:cNvPr>
          <p:cNvGrpSpPr/>
          <p:nvPr/>
        </p:nvGrpSpPr>
        <p:grpSpPr>
          <a:xfrm>
            <a:off x="5654776" y="1265613"/>
            <a:ext cx="4363564" cy="3364012"/>
            <a:chOff x="5654776" y="508533"/>
            <a:chExt cx="4363564" cy="336401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489A9FD-4EF6-4BB7-9948-5850CF16D701}"/>
                </a:ext>
              </a:extLst>
            </p:cNvPr>
            <p:cNvSpPr txBox="1"/>
            <p:nvPr/>
          </p:nvSpPr>
          <p:spPr>
            <a:xfrm>
              <a:off x="5654776" y="3472435"/>
              <a:ext cx="43635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사용자들은 주문내역을 통해 가게 정보 데이터와 메뉴의 속성을 상속받습니다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 상속받은 속성은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가게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메뉴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속성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으로 나누어 적재됩니다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05528C5-7037-4B41-BCC7-E88D27308275}"/>
                </a:ext>
              </a:extLst>
            </p:cNvPr>
            <p:cNvSpPr txBox="1"/>
            <p:nvPr/>
          </p:nvSpPr>
          <p:spPr>
            <a:xfrm>
              <a:off x="5654777" y="508533"/>
              <a:ext cx="4028568" cy="60785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②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너는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가게에서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한 메뉴를 먹었다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사용자의 주문내역으로 데이터 상속</a:t>
              </a:r>
              <a:endPara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B8C8830D-3AAB-4E2A-AE2C-501F6F76E33E}"/>
                </a:ext>
              </a:extLst>
            </p:cNvPr>
            <p:cNvGrpSpPr/>
            <p:nvPr/>
          </p:nvGrpSpPr>
          <p:grpSpPr>
            <a:xfrm>
              <a:off x="5706949" y="1213861"/>
              <a:ext cx="4257530" cy="2148846"/>
              <a:chOff x="5706949" y="1213861"/>
              <a:chExt cx="4257530" cy="214884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4762DC8-9A51-4453-A18F-432A4C0C3FD6}"/>
                  </a:ext>
                </a:extLst>
              </p:cNvPr>
              <p:cNvSpPr/>
              <p:nvPr/>
            </p:nvSpPr>
            <p:spPr>
              <a:xfrm>
                <a:off x="5706949" y="1213861"/>
                <a:ext cx="4257530" cy="21488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68904C23-867E-44CE-97F4-64783771B4EA}"/>
                  </a:ext>
                </a:extLst>
              </p:cNvPr>
              <p:cNvSpPr/>
              <p:nvPr/>
            </p:nvSpPr>
            <p:spPr>
              <a:xfrm>
                <a:off x="7219062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55A3F2EF-8B93-4636-A2B3-8B767D0C5123}"/>
                  </a:ext>
                </a:extLst>
              </p:cNvPr>
              <p:cNvSpPr/>
              <p:nvPr/>
            </p:nvSpPr>
            <p:spPr>
              <a:xfrm>
                <a:off x="8118947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</a:t>
                </a:r>
              </a:p>
            </p:txBody>
          </p: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24E8CA6B-7B4F-4ABB-B68C-4FD3CAA8C242}"/>
                  </a:ext>
                </a:extLst>
              </p:cNvPr>
              <p:cNvSpPr/>
              <p:nvPr/>
            </p:nvSpPr>
            <p:spPr>
              <a:xfrm>
                <a:off x="9018832" y="1816445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FAE55204-9ADC-4490-A08A-2ACF3D2E8A22}"/>
                  </a:ext>
                </a:extLst>
              </p:cNvPr>
              <p:cNvSpPr/>
              <p:nvPr/>
            </p:nvSpPr>
            <p:spPr>
              <a:xfrm>
                <a:off x="7219062" y="212788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8B2F3C14-D2F1-4308-973D-E40A037771CD}"/>
                  </a:ext>
                </a:extLst>
              </p:cNvPr>
              <p:cNvSpPr/>
              <p:nvPr/>
            </p:nvSpPr>
            <p:spPr>
              <a:xfrm>
                <a:off x="7219062" y="2490441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494D8239-DDD6-44CC-B865-D393D9703F53}"/>
                  </a:ext>
                </a:extLst>
              </p:cNvPr>
              <p:cNvSpPr/>
              <p:nvPr/>
            </p:nvSpPr>
            <p:spPr>
              <a:xfrm>
                <a:off x="7225158" y="285909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00AF6E94-8F87-4701-B920-DFEB2D0B3C75}"/>
                  </a:ext>
                </a:extLst>
              </p:cNvPr>
              <p:cNvSpPr/>
              <p:nvPr/>
            </p:nvSpPr>
            <p:spPr>
              <a:xfrm>
                <a:off x="8118947" y="212880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D449EF04-DFB6-4E70-AC07-C3D0D2D893C6}"/>
                  </a:ext>
                </a:extLst>
              </p:cNvPr>
              <p:cNvSpPr/>
              <p:nvPr/>
            </p:nvSpPr>
            <p:spPr>
              <a:xfrm>
                <a:off x="8118947" y="249136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3D1AB973-B278-4F9A-B295-BB2BA2F15DC2}"/>
                  </a:ext>
                </a:extLst>
              </p:cNvPr>
              <p:cNvSpPr/>
              <p:nvPr/>
            </p:nvSpPr>
            <p:spPr>
              <a:xfrm>
                <a:off x="8125043" y="286001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1BF48BFF-951D-48BF-9063-7932D7973848}"/>
                  </a:ext>
                </a:extLst>
              </p:cNvPr>
              <p:cNvSpPr/>
              <p:nvPr/>
            </p:nvSpPr>
            <p:spPr>
              <a:xfrm>
                <a:off x="9018832" y="212820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C3933636-E8C7-466E-A9E1-DE3E1E658B72}"/>
                  </a:ext>
                </a:extLst>
              </p:cNvPr>
              <p:cNvSpPr/>
              <p:nvPr/>
            </p:nvSpPr>
            <p:spPr>
              <a:xfrm>
                <a:off x="9018832" y="2490757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858A8C06-F661-4D50-9FDA-855C9CFCFE30}"/>
                  </a:ext>
                </a:extLst>
              </p:cNvPr>
              <p:cNvSpPr/>
              <p:nvPr/>
            </p:nvSpPr>
            <p:spPr>
              <a:xfrm>
                <a:off x="9024928" y="285941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8A37C63E-06AA-496D-AA27-C718FC90B1E5}"/>
                  </a:ext>
                </a:extLst>
              </p:cNvPr>
              <p:cNvSpPr/>
              <p:nvPr/>
            </p:nvSpPr>
            <p:spPr>
              <a:xfrm>
                <a:off x="7219061" y="1535260"/>
                <a:ext cx="2459473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</a:t>
                </a:r>
                <a:r>
                  <a:rPr lang="en-US" altLang="ko-KR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endParaRPr lang="ko-KR" altLang="en-US" sz="1463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69ACCD69-AC1D-4BC7-ADF7-CDAEA7E5C2FE}"/>
                  </a:ext>
                </a:extLst>
              </p:cNvPr>
              <p:cNvCxnSpPr>
                <a:cxnSpLocks/>
                <a:stCxn id="142" idx="3"/>
                <a:endCxn id="146" idx="1"/>
              </p:cNvCxnSpPr>
              <p:nvPr/>
            </p:nvCxnSpPr>
            <p:spPr>
              <a:xfrm>
                <a:off x="7878764" y="2289235"/>
                <a:ext cx="240183" cy="36347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1DE777A-B807-4E3F-AD9E-9DBE7ECDA423}"/>
                  </a:ext>
                </a:extLst>
              </p:cNvPr>
              <p:cNvCxnSpPr>
                <a:cxnSpLocks/>
                <a:stCxn id="145" idx="3"/>
                <a:endCxn id="150" idx="1"/>
              </p:cNvCxnSpPr>
              <p:nvPr/>
            </p:nvCxnSpPr>
            <p:spPr>
              <a:xfrm>
                <a:off x="8778649" y="2290155"/>
                <a:ext cx="246279" cy="73060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4AFC90B0-34D6-456F-B719-26F0251F0068}"/>
                  </a:ext>
                </a:extLst>
              </p:cNvPr>
              <p:cNvCxnSpPr>
                <a:cxnSpLocks/>
                <a:stCxn id="143" idx="3"/>
                <a:endCxn id="145" idx="1"/>
              </p:cNvCxnSpPr>
              <p:nvPr/>
            </p:nvCxnSpPr>
            <p:spPr>
              <a:xfrm flipV="1">
                <a:off x="7878764" y="2290155"/>
                <a:ext cx="240183" cy="361637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7881394C-1FE4-41A6-B3D1-976A76E66C07}"/>
                  </a:ext>
                </a:extLst>
              </p:cNvPr>
              <p:cNvCxnSpPr>
                <a:cxnSpLocks/>
                <a:stCxn id="143" idx="3"/>
                <a:endCxn id="146" idx="1"/>
              </p:cNvCxnSpPr>
              <p:nvPr/>
            </p:nvCxnSpPr>
            <p:spPr>
              <a:xfrm>
                <a:off x="7878764" y="2651792"/>
                <a:ext cx="240183" cy="919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599D6B7F-3801-4361-B1C0-A3E8BC49CEDF}"/>
                  </a:ext>
                </a:extLst>
              </p:cNvPr>
              <p:cNvCxnSpPr>
                <a:cxnSpLocks/>
                <a:stCxn id="144" idx="3"/>
                <a:endCxn id="146" idx="1"/>
              </p:cNvCxnSpPr>
              <p:nvPr/>
            </p:nvCxnSpPr>
            <p:spPr>
              <a:xfrm flipV="1">
                <a:off x="7884860" y="2652711"/>
                <a:ext cx="234087" cy="36773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65CDB8C2-FF16-455D-92DB-958AE42F1347}"/>
                  </a:ext>
                </a:extLst>
              </p:cNvPr>
              <p:cNvCxnSpPr>
                <a:cxnSpLocks/>
                <a:stCxn id="144" idx="3"/>
                <a:endCxn id="147" idx="1"/>
              </p:cNvCxnSpPr>
              <p:nvPr/>
            </p:nvCxnSpPr>
            <p:spPr>
              <a:xfrm>
                <a:off x="7884860" y="3020445"/>
                <a:ext cx="240183" cy="92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C2987EF-0419-4F61-BF5E-F15436B39492}"/>
                  </a:ext>
                </a:extLst>
              </p:cNvPr>
              <p:cNvCxnSpPr>
                <a:cxnSpLocks/>
                <a:stCxn id="145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60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0E1EEAB5-2FB5-40B8-9963-4452ACD09C4F}"/>
                  </a:ext>
                </a:extLst>
              </p:cNvPr>
              <p:cNvCxnSpPr>
                <a:cxnSpLocks/>
                <a:stCxn id="145" idx="3"/>
                <a:endCxn id="149" idx="1"/>
              </p:cNvCxnSpPr>
              <p:nvPr/>
            </p:nvCxnSpPr>
            <p:spPr>
              <a:xfrm>
                <a:off x="8778649" y="2290155"/>
                <a:ext cx="240183" cy="361953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8F7A4C24-9207-4D7C-9F5E-1C979D3AC635}"/>
                  </a:ext>
                </a:extLst>
              </p:cNvPr>
              <p:cNvCxnSpPr>
                <a:cxnSpLocks/>
                <a:stCxn id="146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36316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0E4B397C-250A-4AD3-8A41-807D3469F609}"/>
                  </a:ext>
                </a:extLst>
              </p:cNvPr>
              <p:cNvCxnSpPr>
                <a:cxnSpLocks/>
                <a:stCxn id="146" idx="3"/>
                <a:endCxn id="150" idx="1"/>
              </p:cNvCxnSpPr>
              <p:nvPr/>
            </p:nvCxnSpPr>
            <p:spPr>
              <a:xfrm>
                <a:off x="8778649" y="2652711"/>
                <a:ext cx="246279" cy="36805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FD8232CE-E879-4A03-AF7A-BFA8BF244FEC}"/>
                  </a:ext>
                </a:extLst>
              </p:cNvPr>
              <p:cNvCxnSpPr>
                <a:cxnSpLocks/>
                <a:stCxn id="147" idx="3"/>
                <a:endCxn id="148" idx="1"/>
              </p:cNvCxnSpPr>
              <p:nvPr/>
            </p:nvCxnSpPr>
            <p:spPr>
              <a:xfrm flipV="1">
                <a:off x="8784745" y="2289551"/>
                <a:ext cx="234087" cy="73181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35CD7B-01FD-46C3-98B0-4B5A62149EA4}"/>
                  </a:ext>
                </a:extLst>
              </p:cNvPr>
              <p:cNvSpPr txBox="1"/>
              <p:nvPr/>
            </p:nvSpPr>
            <p:spPr>
              <a:xfrm>
                <a:off x="6707610" y="2186975"/>
                <a:ext cx="479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--&gt;</a:t>
                </a:r>
                <a:endParaRPr lang="ko-KR" altLang="en-US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178" name="순서도: 자기 디스크 177">
                <a:extLst>
                  <a:ext uri="{FF2B5EF4-FFF2-40B4-BE49-F238E27FC236}">
                    <a16:creationId xmlns:a16="http://schemas.microsoft.com/office/drawing/2014/main" id="{59D23A0B-469C-48F7-ADE7-3524BA0AD9D3}"/>
                  </a:ext>
                </a:extLst>
              </p:cNvPr>
              <p:cNvSpPr/>
              <p:nvPr/>
            </p:nvSpPr>
            <p:spPr>
              <a:xfrm>
                <a:off x="5894246" y="1940667"/>
                <a:ext cx="770529" cy="754971"/>
              </a:xfrm>
              <a:prstGeom prst="flowChartMagneticDisk">
                <a:avLst/>
              </a:prstGeom>
              <a:solidFill>
                <a:srgbClr val="2AC1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별 주문내역</a:t>
                </a:r>
              </a:p>
            </p:txBody>
          </p:sp>
        </p:grpSp>
      </p:grpSp>
      <p:graphicFrame>
        <p:nvGraphicFramePr>
          <p:cNvPr id="202" name="표 4">
            <a:extLst>
              <a:ext uri="{FF2B5EF4-FFF2-40B4-BE49-F238E27FC236}">
                <a16:creationId xmlns:a16="http://schemas.microsoft.com/office/drawing/2014/main" id="{15494036-7630-411A-ABA2-1DDA54125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90691"/>
              </p:ext>
            </p:extLst>
          </p:nvPr>
        </p:nvGraphicFramePr>
        <p:xfrm>
          <a:off x="5831965" y="5099999"/>
          <a:ext cx="1959764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03" name="표 4">
            <a:extLst>
              <a:ext uri="{FF2B5EF4-FFF2-40B4-BE49-F238E27FC236}">
                <a16:creationId xmlns:a16="http://schemas.microsoft.com/office/drawing/2014/main" id="{A20EE557-D010-4DEC-B499-CAC0724DD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75489"/>
              </p:ext>
            </p:extLst>
          </p:nvPr>
        </p:nvGraphicFramePr>
        <p:xfrm>
          <a:off x="7909244" y="5099999"/>
          <a:ext cx="1959768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07" name="TextBox 206">
            <a:extLst>
              <a:ext uri="{FF2B5EF4-FFF2-40B4-BE49-F238E27FC236}">
                <a16:creationId xmlns:a16="http://schemas.microsoft.com/office/drawing/2014/main" id="{70B31195-FB0E-49B2-9FCE-68A9F9D81CD7}"/>
              </a:ext>
            </a:extLst>
          </p:cNvPr>
          <p:cNvSpPr txBox="1"/>
          <p:nvPr/>
        </p:nvSpPr>
        <p:spPr>
          <a:xfrm>
            <a:off x="5691424" y="6962446"/>
            <a:ext cx="4363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데이터는 위와 같이 두 가지 행렬로 저장됩니다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D7069DA-2262-4AC9-ABFC-3416B3898942}"/>
              </a:ext>
            </a:extLst>
          </p:cNvPr>
          <p:cNvSpPr txBox="1"/>
          <p:nvPr/>
        </p:nvSpPr>
        <p:spPr>
          <a:xfrm>
            <a:off x="5801254" y="6541638"/>
            <a:ext cx="4163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※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관계있음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0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관계없음</a:t>
            </a:r>
            <a:endParaRPr lang="en-US" altLang="ko-KR" sz="1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A3904-EBAC-433D-92CA-CBA75FDB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6C32D-2B72-4DC1-AC0B-E47F403E7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04" y="1440140"/>
            <a:ext cx="4845460" cy="215188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07E7F08-72EB-4538-B4B1-2561DB1D1AA0}"/>
              </a:ext>
            </a:extLst>
          </p:cNvPr>
          <p:cNvSpPr txBox="1"/>
          <p:nvPr/>
        </p:nvSpPr>
        <p:spPr>
          <a:xfrm>
            <a:off x="447104" y="656647"/>
            <a:ext cx="3173422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403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403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알고리즘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FAB91B-1F44-4F04-8368-9A616B9C91D8}"/>
              </a:ext>
            </a:extLst>
          </p:cNvPr>
          <p:cNvSpPr/>
          <p:nvPr/>
        </p:nvSpPr>
        <p:spPr>
          <a:xfrm>
            <a:off x="584332" y="1193955"/>
            <a:ext cx="4469434" cy="4557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F715AC51-1CF5-46AC-8A0E-8F16B388DB17}"/>
              </a:ext>
            </a:extLst>
          </p:cNvPr>
          <p:cNvSpPr/>
          <p:nvPr/>
        </p:nvSpPr>
        <p:spPr>
          <a:xfrm>
            <a:off x="991304" y="4444180"/>
            <a:ext cx="3655490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870F2D-AD37-4451-A2DB-B652C6D86489}"/>
              </a:ext>
            </a:extLst>
          </p:cNvPr>
          <p:cNvGrpSpPr/>
          <p:nvPr/>
        </p:nvGrpSpPr>
        <p:grpSpPr>
          <a:xfrm>
            <a:off x="783769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C51101-F968-40F7-8AA0-1C97B5E8BA66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59A97B4-7539-42B4-A062-0156F99CAE0D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D0F75C-8A2F-408B-BCF7-9F488F872A15}"/>
              </a:ext>
            </a:extLst>
          </p:cNvPr>
          <p:cNvGrpSpPr/>
          <p:nvPr/>
        </p:nvGrpSpPr>
        <p:grpSpPr>
          <a:xfrm>
            <a:off x="2977760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5F028F-7514-4D6D-AFA2-1E4A809D4864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8E70C3C-C2BC-48BD-918F-EBFAB7C5E546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00096D77-EA39-496B-B1F1-8BDFB9ED265F}"/>
              </a:ext>
            </a:extLst>
          </p:cNvPr>
          <p:cNvGraphicFramePr>
            <a:graphicFrameLocks noGrp="1"/>
          </p:cNvGraphicFramePr>
          <p:nvPr/>
        </p:nvGraphicFramePr>
        <p:xfrm>
          <a:off x="3178718" y="2269270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6435775-C9D1-4888-AA5C-2E712191357D}"/>
              </a:ext>
            </a:extLst>
          </p:cNvPr>
          <p:cNvSpPr txBox="1"/>
          <p:nvPr/>
        </p:nvSpPr>
        <p:spPr>
          <a:xfrm>
            <a:off x="3215147" y="4993297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2ABAE5-02C2-48E6-A16E-39B176DE66C4}"/>
              </a:ext>
            </a:extLst>
          </p:cNvPr>
          <p:cNvSpPr txBox="1"/>
          <p:nvPr/>
        </p:nvSpPr>
        <p:spPr>
          <a:xfrm>
            <a:off x="-137652" y="4981975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2D17D-094A-42A4-971C-DF08DE543095}"/>
              </a:ext>
            </a:extLst>
          </p:cNvPr>
          <p:cNvSpPr txBox="1"/>
          <p:nvPr/>
        </p:nvSpPr>
        <p:spPr>
          <a:xfrm>
            <a:off x="3496279" y="1870778"/>
            <a:ext cx="86113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4146D42F-E147-40E4-9539-A7346C7D51D1}"/>
              </a:ext>
            </a:extLst>
          </p:cNvPr>
          <p:cNvGraphicFramePr>
            <a:graphicFrameLocks noGrp="1"/>
          </p:cNvGraphicFramePr>
          <p:nvPr/>
        </p:nvGraphicFramePr>
        <p:xfrm>
          <a:off x="973400" y="2272252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33D776-ADC6-4549-ABED-58B81DC202E9}"/>
              </a:ext>
            </a:extLst>
          </p:cNvPr>
          <p:cNvSpPr txBox="1"/>
          <p:nvPr/>
        </p:nvSpPr>
        <p:spPr>
          <a:xfrm>
            <a:off x="1275730" y="1898674"/>
            <a:ext cx="8915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BC34C-79F5-4E3A-9420-60B8E80A39A9}"/>
              </a:ext>
            </a:extLst>
          </p:cNvPr>
          <p:cNvSpPr txBox="1"/>
          <p:nvPr/>
        </p:nvSpPr>
        <p:spPr>
          <a:xfrm>
            <a:off x="3579636" y="3586325"/>
            <a:ext cx="66717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6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03B76-9236-482C-9EBB-42DBD950F608}"/>
              </a:ext>
            </a:extLst>
          </p:cNvPr>
          <p:cNvSpPr txBox="1"/>
          <p:nvPr/>
        </p:nvSpPr>
        <p:spPr>
          <a:xfrm>
            <a:off x="1403168" y="3586325"/>
            <a:ext cx="66716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0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16FAB-3BD0-422C-93F3-2B212BC6344A}"/>
              </a:ext>
            </a:extLst>
          </p:cNvPr>
          <p:cNvSpPr txBox="1"/>
          <p:nvPr/>
        </p:nvSpPr>
        <p:spPr>
          <a:xfrm>
            <a:off x="476179" y="440248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③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 곳에 집중하는 매니아도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새로운 곳을 찾는 모험가도</a:t>
            </a:r>
            <a:endParaRPr lang="en-US" altLang="ko-KR" sz="1600" spc="-1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이용 수로 사용자의 성향 분류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74F60-D8EF-41D8-B226-CA7D9980B414}"/>
              </a:ext>
            </a:extLst>
          </p:cNvPr>
          <p:cNvSpPr txBox="1"/>
          <p:nvPr/>
        </p:nvSpPr>
        <p:spPr>
          <a:xfrm>
            <a:off x="494956" y="5949150"/>
            <a:ext cx="46669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가게 별 이용 수 분산을 통해 사용자의 성향을 가늠할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곳에서 음식을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에 가까울 것이고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같은 곳에서 음식을 자주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클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이후 통계기반 추천을 할 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분산을 통해 다양한 가게를 추천할지 아니면 자주 이용하는 가게를 추천할지 결정할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32DC9-7E02-4A57-B315-167DC87E7A50}"/>
              </a:ext>
            </a:extLst>
          </p:cNvPr>
          <p:cNvSpPr txBox="1"/>
          <p:nvPr/>
        </p:nvSpPr>
        <p:spPr>
          <a:xfrm>
            <a:off x="5746201" y="93678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④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땡긴다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 필터링으로 사용자에게 메뉴를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68F232-E252-4D2C-96EE-4AFE229D036F}"/>
              </a:ext>
            </a:extLst>
          </p:cNvPr>
          <p:cNvSpPr/>
          <p:nvPr/>
        </p:nvSpPr>
        <p:spPr>
          <a:xfrm>
            <a:off x="5851603" y="1709300"/>
            <a:ext cx="4469434" cy="4465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F7C5695-97FB-4F17-8E86-FAA293FFF482}"/>
              </a:ext>
            </a:extLst>
          </p:cNvPr>
          <p:cNvGrpSpPr/>
          <p:nvPr/>
        </p:nvGrpSpPr>
        <p:grpSpPr>
          <a:xfrm>
            <a:off x="5708101" y="2283889"/>
            <a:ext cx="3751993" cy="2337903"/>
            <a:chOff x="5708101" y="2067576"/>
            <a:chExt cx="3751993" cy="233790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348F33-DF59-4DB8-82CE-1D780849EA1F}"/>
                </a:ext>
              </a:extLst>
            </p:cNvPr>
            <p:cNvSpPr txBox="1"/>
            <p:nvPr/>
          </p:nvSpPr>
          <p:spPr>
            <a:xfrm>
              <a:off x="5708101" y="2067576"/>
              <a:ext cx="1757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</a:t>
              </a:r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X </a:t>
              </a:r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가중치</a:t>
              </a:r>
              <a:endPara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  <a:p>
              <a:pPr algn="ctr"/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2d space</a:t>
              </a:r>
              <a:endPara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FFB0076-5617-4B1A-9AAE-A644F2280AEB}"/>
                </a:ext>
              </a:extLst>
            </p:cNvPr>
            <p:cNvGrpSpPr/>
            <p:nvPr/>
          </p:nvGrpSpPr>
          <p:grpSpPr>
            <a:xfrm>
              <a:off x="5861971" y="2546250"/>
              <a:ext cx="3598123" cy="1859229"/>
              <a:chOff x="5861971" y="2546250"/>
              <a:chExt cx="3598123" cy="185922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B4DE7D4-0093-4CB1-B8D3-C8730720B148}"/>
                  </a:ext>
                </a:extLst>
              </p:cNvPr>
              <p:cNvGrpSpPr/>
              <p:nvPr/>
            </p:nvGrpSpPr>
            <p:grpSpPr>
              <a:xfrm>
                <a:off x="6533537" y="2546250"/>
                <a:ext cx="1713446" cy="1499333"/>
                <a:chOff x="6152395" y="1973580"/>
                <a:chExt cx="1713446" cy="1499333"/>
              </a:xfrm>
            </p:grpSpPr>
            <p:pic>
              <p:nvPicPr>
                <p:cNvPr id="1028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13E07950-1EC0-4E0E-97CA-2C8B738BA5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5735" y="3307551"/>
                  <a:ext cx="1660106" cy="1653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5658E508-57D1-478C-A88F-E914E51FC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5572468" y="2553507"/>
                  <a:ext cx="1378552" cy="2186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E667F7-66A8-4B80-8A35-4A0CA56DDEE7}"/>
                  </a:ext>
                </a:extLst>
              </p:cNvPr>
              <p:cNvSpPr txBox="1"/>
              <p:nvPr/>
            </p:nvSpPr>
            <p:spPr>
              <a:xfrm>
                <a:off x="8007506" y="3691042"/>
                <a:ext cx="145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X 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가중치</a:t>
                </a:r>
                <a:b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</a:b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2d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space</a:t>
                </a: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D4CFF1C-F49F-4BDD-AA98-2F73D0D91A99}"/>
                  </a:ext>
                </a:extLst>
              </p:cNvPr>
              <p:cNvSpPr/>
              <p:nvPr/>
            </p:nvSpPr>
            <p:spPr>
              <a:xfrm>
                <a:off x="7058391" y="3027915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3F5B769-79EA-4240-A01B-309C226894CB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7096870" y="3115129"/>
                <a:ext cx="5128" cy="916827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D92C79EE-A0DF-4412-B5DE-24530C384F53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flipH="1">
                <a:off x="6726484" y="3071522"/>
                <a:ext cx="331907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4E60ED-83E8-42A5-B2C4-60024403726F}"/>
                  </a:ext>
                </a:extLst>
              </p:cNvPr>
              <p:cNvSpPr txBox="1"/>
              <p:nvPr/>
            </p:nvSpPr>
            <p:spPr>
              <a:xfrm>
                <a:off x="6655192" y="403195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떡볶이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0.4)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2C27C6F-DF75-4929-B391-BC47ECC88A80}"/>
                  </a:ext>
                </a:extLst>
              </p:cNvPr>
              <p:cNvSpPr txBox="1"/>
              <p:nvPr/>
            </p:nvSpPr>
            <p:spPr>
              <a:xfrm>
                <a:off x="5888964" y="2974109"/>
                <a:ext cx="8954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매운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0.7)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2EA42A9-E4D9-4709-93DC-6549FBCBF775}"/>
                  </a:ext>
                </a:extLst>
              </p:cNvPr>
              <p:cNvSpPr/>
              <p:nvPr/>
            </p:nvSpPr>
            <p:spPr>
              <a:xfrm>
                <a:off x="6872615" y="3274937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A8CC4F4-89EF-4E8E-8A44-681842270949}"/>
                  </a:ext>
                </a:extLst>
              </p:cNvPr>
              <p:cNvSpPr/>
              <p:nvPr/>
            </p:nvSpPr>
            <p:spPr>
              <a:xfrm>
                <a:off x="7358094" y="2824534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2BDA81E1-D3AE-4F26-97D1-9D2688A45268}"/>
                  </a:ext>
                </a:extLst>
              </p:cNvPr>
              <p:cNvSpPr/>
              <p:nvPr/>
            </p:nvSpPr>
            <p:spPr>
              <a:xfrm>
                <a:off x="7833376" y="3598939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C18AA3D-27BC-4BF1-9927-6DE66F34A1FD}"/>
                  </a:ext>
                </a:extLst>
              </p:cNvPr>
              <p:cNvSpPr/>
              <p:nvPr/>
            </p:nvSpPr>
            <p:spPr>
              <a:xfrm>
                <a:off x="7545208" y="3304513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5D5A33A-505D-405A-B887-6A74A4315C84}"/>
                  </a:ext>
                </a:extLst>
              </p:cNvPr>
              <p:cNvSpPr/>
              <p:nvPr/>
            </p:nvSpPr>
            <p:spPr>
              <a:xfrm>
                <a:off x="7238294" y="35775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A119078-027F-4785-A50C-C19C60940C1F}"/>
                  </a:ext>
                </a:extLst>
              </p:cNvPr>
              <p:cNvSpPr/>
              <p:nvPr/>
            </p:nvSpPr>
            <p:spPr>
              <a:xfrm>
                <a:off x="6768574" y="27587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2364DC6-A36B-425E-814E-98DFBA31D9DD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7588815" y="3391727"/>
                <a:ext cx="0" cy="60743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2AE8D66-F6D1-4A66-8A83-A43B03C64062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 flipH="1">
                <a:off x="6642886" y="3348120"/>
                <a:ext cx="902322" cy="5019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D741D9E-6FDE-4C0F-B5C2-01FD74855FE1}"/>
                  </a:ext>
                </a:extLst>
              </p:cNvPr>
              <p:cNvSpPr txBox="1"/>
              <p:nvPr/>
            </p:nvSpPr>
            <p:spPr>
              <a:xfrm>
                <a:off x="7101998" y="4174647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국밥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0.6)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CCE80D9-A795-466F-AC76-04244B60123A}"/>
                  </a:ext>
                </a:extLst>
              </p:cNvPr>
              <p:cNvSpPr txBox="1"/>
              <p:nvPr/>
            </p:nvSpPr>
            <p:spPr>
              <a:xfrm>
                <a:off x="5861971" y="324802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얼큰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0.3)</a:t>
                </a: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B568FE8B-A1CD-4405-BF0F-F84C08795605}"/>
                  </a:ext>
                </a:extLst>
              </p:cNvPr>
              <p:cNvSpPr/>
              <p:nvPr/>
            </p:nvSpPr>
            <p:spPr>
              <a:xfrm>
                <a:off x="7545208" y="3007332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B1009FFB-3F63-46C5-9E16-26F4652F45FF}"/>
                  </a:ext>
                </a:extLst>
              </p:cNvPr>
              <p:cNvSpPr/>
              <p:nvPr/>
            </p:nvSpPr>
            <p:spPr>
              <a:xfrm>
                <a:off x="7058391" y="3575204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EBD7C236-C7D3-4586-B8C7-4EDDBF93F584}"/>
                  </a:ext>
                </a:extLst>
              </p:cNvPr>
              <p:cNvSpPr/>
              <p:nvPr/>
            </p:nvSpPr>
            <p:spPr>
              <a:xfrm>
                <a:off x="6849803" y="2800866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이등변 삼각형 98">
                <a:extLst>
                  <a:ext uri="{FF2B5EF4-FFF2-40B4-BE49-F238E27FC236}">
                    <a16:creationId xmlns:a16="http://schemas.microsoft.com/office/drawing/2014/main" id="{FCDBF0D8-B703-4C9C-9D1A-5C4E9E5B419E}"/>
                  </a:ext>
                </a:extLst>
              </p:cNvPr>
              <p:cNvSpPr/>
              <p:nvPr/>
            </p:nvSpPr>
            <p:spPr>
              <a:xfrm>
                <a:off x="7057901" y="272764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4E2B398D-26CB-4FB9-9E5A-B0E79F31F14F}"/>
                  </a:ext>
                </a:extLst>
              </p:cNvPr>
              <p:cNvSpPr/>
              <p:nvPr/>
            </p:nvSpPr>
            <p:spPr>
              <a:xfrm>
                <a:off x="7192041" y="3115367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이등변 삼각형 107">
                <a:extLst>
                  <a:ext uri="{FF2B5EF4-FFF2-40B4-BE49-F238E27FC236}">
                    <a16:creationId xmlns:a16="http://schemas.microsoft.com/office/drawing/2014/main" id="{72D73A42-5709-44B5-B470-F713FD827D19}"/>
                  </a:ext>
                </a:extLst>
              </p:cNvPr>
              <p:cNvSpPr/>
              <p:nvPr/>
            </p:nvSpPr>
            <p:spPr>
              <a:xfrm>
                <a:off x="6844391" y="374671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0" name="순서도: 문서 109">
            <a:extLst>
              <a:ext uri="{FF2B5EF4-FFF2-40B4-BE49-F238E27FC236}">
                <a16:creationId xmlns:a16="http://schemas.microsoft.com/office/drawing/2014/main" id="{D5839452-C574-4203-BCDF-6CF80C0C60B9}"/>
              </a:ext>
            </a:extLst>
          </p:cNvPr>
          <p:cNvSpPr/>
          <p:nvPr/>
        </p:nvSpPr>
        <p:spPr>
          <a:xfrm flipH="1">
            <a:off x="7635327" y="1868134"/>
            <a:ext cx="2542203" cy="1544998"/>
          </a:xfrm>
          <a:custGeom>
            <a:avLst/>
            <a:gdLst>
              <a:gd name="connsiteX0" fmla="*/ 0 w 2542203"/>
              <a:gd name="connsiteY0" fmla="*/ 0 h 1544998"/>
              <a:gd name="connsiteX1" fmla="*/ 508441 w 2542203"/>
              <a:gd name="connsiteY1" fmla="*/ 0 h 1544998"/>
              <a:gd name="connsiteX2" fmla="*/ 1016881 w 2542203"/>
              <a:gd name="connsiteY2" fmla="*/ 0 h 1544998"/>
              <a:gd name="connsiteX3" fmla="*/ 1474478 w 2542203"/>
              <a:gd name="connsiteY3" fmla="*/ 0 h 1544998"/>
              <a:gd name="connsiteX4" fmla="*/ 1957496 w 2542203"/>
              <a:gd name="connsiteY4" fmla="*/ 0 h 1544998"/>
              <a:gd name="connsiteX5" fmla="*/ 2542203 w 2542203"/>
              <a:gd name="connsiteY5" fmla="*/ 0 h 1544998"/>
              <a:gd name="connsiteX6" fmla="*/ 2542203 w 2542203"/>
              <a:gd name="connsiteY6" fmla="*/ 400611 h 1544998"/>
              <a:gd name="connsiteX7" fmla="*/ 2542203 w 2542203"/>
              <a:gd name="connsiteY7" fmla="*/ 801221 h 1544998"/>
              <a:gd name="connsiteX8" fmla="*/ 2542203 w 2542203"/>
              <a:gd name="connsiteY8" fmla="*/ 1239002 h 1544998"/>
              <a:gd name="connsiteX9" fmla="*/ 0 w 2542203"/>
              <a:gd name="connsiteY9" fmla="*/ 1442856 h 1544998"/>
              <a:gd name="connsiteX10" fmla="*/ 0 w 2542203"/>
              <a:gd name="connsiteY10" fmla="*/ 976333 h 1544998"/>
              <a:gd name="connsiteX11" fmla="*/ 0 w 2542203"/>
              <a:gd name="connsiteY11" fmla="*/ 524238 h 1544998"/>
              <a:gd name="connsiteX12" fmla="*/ 0 w 2542203"/>
              <a:gd name="connsiteY12" fmla="*/ 0 h 15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2203" h="1544998" fill="none" extrusionOk="0">
                <a:moveTo>
                  <a:pt x="0" y="0"/>
                </a:moveTo>
                <a:cubicBezTo>
                  <a:pt x="203661" y="-57123"/>
                  <a:pt x="373108" y="13828"/>
                  <a:pt x="508441" y="0"/>
                </a:cubicBezTo>
                <a:cubicBezTo>
                  <a:pt x="643774" y="-13828"/>
                  <a:pt x="835230" y="52919"/>
                  <a:pt x="1016881" y="0"/>
                </a:cubicBezTo>
                <a:cubicBezTo>
                  <a:pt x="1198532" y="-52919"/>
                  <a:pt x="1276250" y="43884"/>
                  <a:pt x="1474478" y="0"/>
                </a:cubicBezTo>
                <a:cubicBezTo>
                  <a:pt x="1672706" y="-43884"/>
                  <a:pt x="1844967" y="1329"/>
                  <a:pt x="1957496" y="0"/>
                </a:cubicBezTo>
                <a:cubicBezTo>
                  <a:pt x="2070025" y="-1329"/>
                  <a:pt x="2401488" y="47686"/>
                  <a:pt x="2542203" y="0"/>
                </a:cubicBezTo>
                <a:cubicBezTo>
                  <a:pt x="2580535" y="164982"/>
                  <a:pt x="2513789" y="202220"/>
                  <a:pt x="2542203" y="400611"/>
                </a:cubicBezTo>
                <a:cubicBezTo>
                  <a:pt x="2570617" y="599002"/>
                  <a:pt x="2520851" y="686133"/>
                  <a:pt x="2542203" y="801221"/>
                </a:cubicBezTo>
                <a:cubicBezTo>
                  <a:pt x="2563555" y="916309"/>
                  <a:pt x="2541329" y="1066160"/>
                  <a:pt x="2542203" y="1239002"/>
                </a:cubicBezTo>
                <a:cubicBezTo>
                  <a:pt x="1318798" y="1325289"/>
                  <a:pt x="1221099" y="1677133"/>
                  <a:pt x="0" y="1442856"/>
                </a:cubicBezTo>
                <a:cubicBezTo>
                  <a:pt x="-11709" y="1239544"/>
                  <a:pt x="49161" y="1195040"/>
                  <a:pt x="0" y="976333"/>
                </a:cubicBezTo>
                <a:cubicBezTo>
                  <a:pt x="-49161" y="757626"/>
                  <a:pt x="20585" y="671006"/>
                  <a:pt x="0" y="524238"/>
                </a:cubicBezTo>
                <a:cubicBezTo>
                  <a:pt x="-20585" y="377470"/>
                  <a:pt x="3370" y="213373"/>
                  <a:pt x="0" y="0"/>
                </a:cubicBezTo>
                <a:close/>
              </a:path>
              <a:path w="2542203" h="1544998" stroke="0" extrusionOk="0">
                <a:moveTo>
                  <a:pt x="0" y="0"/>
                </a:moveTo>
                <a:cubicBezTo>
                  <a:pt x="187030" y="-6921"/>
                  <a:pt x="284978" y="23735"/>
                  <a:pt x="483019" y="0"/>
                </a:cubicBezTo>
                <a:cubicBezTo>
                  <a:pt x="681060" y="-23735"/>
                  <a:pt x="820456" y="13127"/>
                  <a:pt x="915193" y="0"/>
                </a:cubicBezTo>
                <a:cubicBezTo>
                  <a:pt x="1009930" y="-13127"/>
                  <a:pt x="1225652" y="10101"/>
                  <a:pt x="1449056" y="0"/>
                </a:cubicBezTo>
                <a:cubicBezTo>
                  <a:pt x="1672460" y="-10101"/>
                  <a:pt x="1886507" y="17525"/>
                  <a:pt x="2008340" y="0"/>
                </a:cubicBezTo>
                <a:cubicBezTo>
                  <a:pt x="2130173" y="-17525"/>
                  <a:pt x="2294882" y="51152"/>
                  <a:pt x="2542203" y="0"/>
                </a:cubicBezTo>
                <a:cubicBezTo>
                  <a:pt x="2565313" y="190275"/>
                  <a:pt x="2526115" y="217701"/>
                  <a:pt x="2542203" y="400611"/>
                </a:cubicBezTo>
                <a:cubicBezTo>
                  <a:pt x="2558291" y="583521"/>
                  <a:pt x="2505586" y="634786"/>
                  <a:pt x="2542203" y="788831"/>
                </a:cubicBezTo>
                <a:cubicBezTo>
                  <a:pt x="2578820" y="942876"/>
                  <a:pt x="2524645" y="1038800"/>
                  <a:pt x="2542203" y="1239002"/>
                </a:cubicBezTo>
                <a:cubicBezTo>
                  <a:pt x="1245423" y="1243246"/>
                  <a:pt x="1162660" y="1777428"/>
                  <a:pt x="0" y="1442856"/>
                </a:cubicBezTo>
                <a:cubicBezTo>
                  <a:pt x="-14257" y="1285617"/>
                  <a:pt x="25357" y="1037523"/>
                  <a:pt x="0" y="933047"/>
                </a:cubicBezTo>
                <a:cubicBezTo>
                  <a:pt x="-25357" y="828571"/>
                  <a:pt x="37997" y="623924"/>
                  <a:pt x="0" y="495381"/>
                </a:cubicBezTo>
                <a:cubicBezTo>
                  <a:pt x="-37997" y="366838"/>
                  <a:pt x="42827" y="2242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2215597123">
                  <a:prstGeom prst="flowChartDocumen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4">
            <a:extLst>
              <a:ext uri="{FF2B5EF4-FFF2-40B4-BE49-F238E27FC236}">
                <a16:creationId xmlns:a16="http://schemas.microsoft.com/office/drawing/2014/main" id="{C168ED64-2AFF-42BE-81DC-8E79E28BE1F8}"/>
              </a:ext>
            </a:extLst>
          </p:cNvPr>
          <p:cNvGraphicFramePr>
            <a:graphicFrameLocks noGrp="1"/>
          </p:cNvGraphicFramePr>
          <p:nvPr/>
        </p:nvGraphicFramePr>
        <p:xfrm>
          <a:off x="7702975" y="2211580"/>
          <a:ext cx="2406905" cy="808348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80230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359087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322500">
                  <a:extLst>
                    <a:ext uri="{9D8B030D-6E8A-4147-A177-3AD203B41FA5}">
                      <a16:colId xmlns:a16="http://schemas.microsoft.com/office/drawing/2014/main" val="1374152605"/>
                    </a:ext>
                  </a:extLst>
                </a:gridCol>
                <a:gridCol w="604178">
                  <a:extLst>
                    <a:ext uri="{9D8B030D-6E8A-4147-A177-3AD203B41FA5}">
                      <a16:colId xmlns:a16="http://schemas.microsoft.com/office/drawing/2014/main" val="3943888705"/>
                    </a:ext>
                  </a:extLst>
                </a:gridCol>
                <a:gridCol w="318838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17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날짜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2021-07-10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얼큰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국밥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2021-07-14</a:t>
                      </a:r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담백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0.5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평양냉면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FB1C76A1-A917-4296-BD73-A9107A982A6C}"/>
              </a:ext>
            </a:extLst>
          </p:cNvPr>
          <p:cNvSpPr txBox="1"/>
          <p:nvPr/>
        </p:nvSpPr>
        <p:spPr>
          <a:xfrm>
            <a:off x="8180133" y="1856471"/>
            <a:ext cx="14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DB</a:t>
            </a:r>
          </a:p>
        </p:txBody>
      </p: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id="{F3AC9E0C-EA6B-4631-9244-0394C4981F21}"/>
              </a:ext>
            </a:extLst>
          </p:cNvPr>
          <p:cNvCxnSpPr>
            <a:cxnSpLocks/>
            <a:stCxn id="113" idx="1"/>
            <a:endCxn id="74" idx="2"/>
          </p:cNvCxnSpPr>
          <p:nvPr/>
        </p:nvCxnSpPr>
        <p:spPr>
          <a:xfrm rot="10800000" flipV="1">
            <a:off x="7545209" y="2615753"/>
            <a:ext cx="157767" cy="948679"/>
          </a:xfrm>
          <a:prstGeom prst="curvedConnector3">
            <a:avLst>
              <a:gd name="adj1" fmla="val 244897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4274D18-FB26-4F6B-B1EA-9DA194E7E891}"/>
              </a:ext>
            </a:extLst>
          </p:cNvPr>
          <p:cNvCxnSpPr>
            <a:cxnSpLocks/>
          </p:cNvCxnSpPr>
          <p:nvPr/>
        </p:nvCxnSpPr>
        <p:spPr>
          <a:xfrm>
            <a:off x="8281416" y="5858161"/>
            <a:ext cx="147828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EEF0FE9-747C-4E88-B9D4-02E6A33256E8}"/>
              </a:ext>
            </a:extLst>
          </p:cNvPr>
          <p:cNvCxnSpPr>
            <a:cxnSpLocks/>
          </p:cNvCxnSpPr>
          <p:nvPr/>
        </p:nvCxnSpPr>
        <p:spPr>
          <a:xfrm flipV="1">
            <a:off x="8281416" y="4605941"/>
            <a:ext cx="0" cy="12522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AC937372-8A94-4B3F-BCFA-7725E8C21590}"/>
              </a:ext>
            </a:extLst>
          </p:cNvPr>
          <p:cNvSpPr/>
          <p:nvPr/>
        </p:nvSpPr>
        <p:spPr>
          <a:xfrm>
            <a:off x="8524966" y="5577633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309033B-85FD-4E0B-9250-A113F6C2471F}"/>
              </a:ext>
            </a:extLst>
          </p:cNvPr>
          <p:cNvSpPr/>
          <p:nvPr/>
        </p:nvSpPr>
        <p:spPr>
          <a:xfrm>
            <a:off x="7390694" y="394629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3A0A8EF-0F63-4297-BF09-9B94D6B68B32}"/>
              </a:ext>
            </a:extLst>
          </p:cNvPr>
          <p:cNvSpPr/>
          <p:nvPr/>
        </p:nvSpPr>
        <p:spPr>
          <a:xfrm>
            <a:off x="8608680" y="5490419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7FE3C2-A897-478E-B3F2-BDCAA7B34593}"/>
              </a:ext>
            </a:extLst>
          </p:cNvPr>
          <p:cNvSpPr/>
          <p:nvPr/>
        </p:nvSpPr>
        <p:spPr>
          <a:xfrm>
            <a:off x="8646586" y="5635417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3A4FA501-54A0-4BC2-866F-77DDE6821910}"/>
              </a:ext>
            </a:extLst>
          </p:cNvPr>
          <p:cNvSpPr/>
          <p:nvPr/>
        </p:nvSpPr>
        <p:spPr>
          <a:xfrm>
            <a:off x="8724599" y="554820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65EDF2A-49B9-4DCE-ACC2-B4DB204F025F}"/>
              </a:ext>
            </a:extLst>
          </p:cNvPr>
          <p:cNvSpPr/>
          <p:nvPr/>
        </p:nvSpPr>
        <p:spPr>
          <a:xfrm>
            <a:off x="8542169" y="5669556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2E25FFE-F1BC-4AF5-8D69-8D707992686D}"/>
              </a:ext>
            </a:extLst>
          </p:cNvPr>
          <p:cNvSpPr/>
          <p:nvPr/>
        </p:nvSpPr>
        <p:spPr>
          <a:xfrm>
            <a:off x="8417469" y="564946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7431319A-7C78-4431-A93C-49EC7F8ED05D}"/>
              </a:ext>
            </a:extLst>
          </p:cNvPr>
          <p:cNvSpPr/>
          <p:nvPr/>
        </p:nvSpPr>
        <p:spPr>
          <a:xfrm>
            <a:off x="8589192" y="4869655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63B40509-F7C3-4B30-80C8-347A53B27A0C}"/>
              </a:ext>
            </a:extLst>
          </p:cNvPr>
          <p:cNvSpPr/>
          <p:nvPr/>
        </p:nvSpPr>
        <p:spPr>
          <a:xfrm>
            <a:off x="9234157" y="5116218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7505EC47-A365-46E9-983A-BD0DF494A939}"/>
              </a:ext>
            </a:extLst>
          </p:cNvPr>
          <p:cNvSpPr/>
          <p:nvPr/>
        </p:nvSpPr>
        <p:spPr>
          <a:xfrm>
            <a:off x="8744743" y="4682624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40D0B6F-B283-4C4D-B8DB-09CC8A37ADCD}"/>
              </a:ext>
            </a:extLst>
          </p:cNvPr>
          <p:cNvSpPr/>
          <p:nvPr/>
        </p:nvSpPr>
        <p:spPr>
          <a:xfrm>
            <a:off x="8942199" y="501179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1FFD5C-A259-4FED-81F8-3E575B015DE4}"/>
              </a:ext>
            </a:extLst>
          </p:cNvPr>
          <p:cNvSpPr/>
          <p:nvPr/>
        </p:nvSpPr>
        <p:spPr>
          <a:xfrm>
            <a:off x="9285357" y="5528247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8DEB3065-9B6C-41C9-ACA6-F8879762096A}"/>
              </a:ext>
            </a:extLst>
          </p:cNvPr>
          <p:cNvSpPr/>
          <p:nvPr/>
        </p:nvSpPr>
        <p:spPr>
          <a:xfrm>
            <a:off x="9082796" y="488611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E82FC7EB-4BB7-43D0-9DC5-D852890AEEB4}"/>
              </a:ext>
            </a:extLst>
          </p:cNvPr>
          <p:cNvSpPr/>
          <p:nvPr/>
        </p:nvSpPr>
        <p:spPr>
          <a:xfrm>
            <a:off x="8809725" y="4861419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A1DC98C-DEAE-4FAA-A880-18BF625A87C5}"/>
              </a:ext>
            </a:extLst>
          </p:cNvPr>
          <p:cNvSpPr txBox="1"/>
          <p:nvPr/>
        </p:nvSpPr>
        <p:spPr>
          <a:xfrm>
            <a:off x="7958949" y="4373535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000E91E-8FD9-4957-97EA-3EB4F898D228}"/>
              </a:ext>
            </a:extLst>
          </p:cNvPr>
          <p:cNvSpPr txBox="1"/>
          <p:nvPr/>
        </p:nvSpPr>
        <p:spPr>
          <a:xfrm>
            <a:off x="9571108" y="5709026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v1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5EE1CF70-95FA-45CB-8824-FB55C41A5B73}"/>
              </a:ext>
            </a:extLst>
          </p:cNvPr>
          <p:cNvSpPr/>
          <p:nvPr/>
        </p:nvSpPr>
        <p:spPr>
          <a:xfrm>
            <a:off x="8320956" y="5374336"/>
            <a:ext cx="605306" cy="533397"/>
          </a:xfrm>
          <a:custGeom>
            <a:avLst/>
            <a:gdLst>
              <a:gd name="connsiteX0" fmla="*/ 0 w 605306"/>
              <a:gd name="connsiteY0" fmla="*/ 266699 h 533397"/>
              <a:gd name="connsiteX1" fmla="*/ 302653 w 605306"/>
              <a:gd name="connsiteY1" fmla="*/ 0 h 533397"/>
              <a:gd name="connsiteX2" fmla="*/ 605306 w 605306"/>
              <a:gd name="connsiteY2" fmla="*/ 266699 h 533397"/>
              <a:gd name="connsiteX3" fmla="*/ 302653 w 605306"/>
              <a:gd name="connsiteY3" fmla="*/ 533398 h 533397"/>
              <a:gd name="connsiteX4" fmla="*/ 0 w 605306"/>
              <a:gd name="connsiteY4" fmla="*/ 266699 h 53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306" h="533397" extrusionOk="0">
                <a:moveTo>
                  <a:pt x="0" y="266699"/>
                </a:moveTo>
                <a:cubicBezTo>
                  <a:pt x="20702" y="117947"/>
                  <a:pt x="142716" y="-21536"/>
                  <a:pt x="302653" y="0"/>
                </a:cubicBezTo>
                <a:cubicBezTo>
                  <a:pt x="477868" y="11296"/>
                  <a:pt x="616055" y="123125"/>
                  <a:pt x="605306" y="266699"/>
                </a:cubicBezTo>
                <a:cubicBezTo>
                  <a:pt x="588077" y="385462"/>
                  <a:pt x="467236" y="535986"/>
                  <a:pt x="302653" y="533398"/>
                </a:cubicBezTo>
                <a:cubicBezTo>
                  <a:pt x="147028" y="538434"/>
                  <a:pt x="3566" y="410627"/>
                  <a:pt x="0" y="266699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215169385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3FD0FE5-28B5-4700-A68C-9405137E9BB1}"/>
              </a:ext>
            </a:extLst>
          </p:cNvPr>
          <p:cNvSpPr txBox="1"/>
          <p:nvPr/>
        </p:nvSpPr>
        <p:spPr>
          <a:xfrm>
            <a:off x="8135112" y="5137190"/>
            <a:ext cx="939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그룹 </a:t>
            </a:r>
            <a:r>
              <a:rPr lang="en-US" altLang="ko-KR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</a:t>
            </a:r>
          </a:p>
        </p:txBody>
      </p:sp>
      <p:sp>
        <p:nvSpPr>
          <p:cNvPr id="1029" name="화살표: 오른쪽으로 구부러짐 1028">
            <a:extLst>
              <a:ext uri="{FF2B5EF4-FFF2-40B4-BE49-F238E27FC236}">
                <a16:creationId xmlns:a16="http://schemas.microsoft.com/office/drawing/2014/main" id="{25DAF084-E757-443B-962C-B1812B357EA2}"/>
              </a:ext>
            </a:extLst>
          </p:cNvPr>
          <p:cNvSpPr/>
          <p:nvPr/>
        </p:nvSpPr>
        <p:spPr>
          <a:xfrm rot="18596427">
            <a:off x="7049693" y="4787556"/>
            <a:ext cx="721585" cy="1043605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8E0318F-67EA-44E7-B371-E91035DA689C}"/>
              </a:ext>
            </a:extLst>
          </p:cNvPr>
          <p:cNvSpPr txBox="1"/>
          <p:nvPr/>
        </p:nvSpPr>
        <p:spPr>
          <a:xfrm>
            <a:off x="5988444" y="5282226"/>
            <a:ext cx="14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축소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D42DEE-3835-4B17-9D6A-21635CBAA471}"/>
              </a:ext>
            </a:extLst>
          </p:cNvPr>
          <p:cNvSpPr txBox="1"/>
          <p:nvPr/>
        </p:nvSpPr>
        <p:spPr>
          <a:xfrm>
            <a:off x="5776682" y="6347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구매내역은 속성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 가중치를 통해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차원의 벡터로 해석할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예를 들어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국밥을 좋아하고 얼큰한 맛을 별로 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안 좋아하는 사용자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얼큰한 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을 구매했다고 합시다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604D2F3-1079-4226-B5DA-EA4E65FA6EB1}"/>
              </a:ext>
            </a:extLst>
          </p:cNvPr>
          <p:cNvSpPr txBox="1"/>
          <p:nvPr/>
        </p:nvSpPr>
        <p:spPr>
          <a:xfrm>
            <a:off x="5744102" y="363990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예측 모델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5E3DF8-321D-4DFB-8290-4F084898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6FE61AF-9C83-4EF0-B1CC-9B9DA3ED591F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81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B5C1AF-FFA4-45B1-BC67-39A46E77D636}"/>
              </a:ext>
            </a:extLst>
          </p:cNvPr>
          <p:cNvSpPr txBox="1"/>
          <p:nvPr/>
        </p:nvSpPr>
        <p:spPr>
          <a:xfrm>
            <a:off x="526257" y="536410"/>
            <a:ext cx="4544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구매내역은 사차원 공간 위의 벡터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(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0.3,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0.6 )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와 동치입니다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벡터 간의 거리를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구하면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비슷한 성향과 구매내역을 가진 사람들을 군집화할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군집에 속한 사람들의 구매내역과 사용자의 가게 가중치를 통해 가게와 메뉴를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6BB2-6A99-4BC4-80B7-CF822D1FCB43}"/>
              </a:ext>
            </a:extLst>
          </p:cNvPr>
          <p:cNvSpPr txBox="1"/>
          <p:nvPr/>
        </p:nvSpPr>
        <p:spPr>
          <a:xfrm>
            <a:off x="526257" y="1900343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⑤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당신만을 위한 가게입니다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콘텐츠 필터링으로 사용자에게 가게를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00FC27-2128-4A98-BB86-48D1A81B6D90}"/>
              </a:ext>
            </a:extLst>
          </p:cNvPr>
          <p:cNvSpPr/>
          <p:nvPr/>
        </p:nvSpPr>
        <p:spPr>
          <a:xfrm>
            <a:off x="631659" y="2672861"/>
            <a:ext cx="4353294" cy="3331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5AFC0-D41F-43D3-AAB1-0F1368B40D40}"/>
              </a:ext>
            </a:extLst>
          </p:cNvPr>
          <p:cNvSpPr txBox="1"/>
          <p:nvPr/>
        </p:nvSpPr>
        <p:spPr>
          <a:xfrm>
            <a:off x="556738" y="6160457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 가중치와 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조합 데이터로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선호하는 조합을 찾아낼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그리고 배달 가능 가게 중 그 조합을 포함한 가게를 사용자에게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AC2129C-7255-4D28-8B28-9BD6E433A6E8}"/>
              </a:ext>
            </a:extLst>
          </p:cNvPr>
          <p:cNvSpPr/>
          <p:nvPr/>
        </p:nvSpPr>
        <p:spPr>
          <a:xfrm>
            <a:off x="925737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B208A38-454B-4BE6-94EC-2AD59C37701B}"/>
              </a:ext>
            </a:extLst>
          </p:cNvPr>
          <p:cNvSpPr/>
          <p:nvPr/>
        </p:nvSpPr>
        <p:spPr>
          <a:xfrm>
            <a:off x="1825622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9529CCA-928A-4756-B25C-8230E4FC9832}"/>
              </a:ext>
            </a:extLst>
          </p:cNvPr>
          <p:cNvSpPr/>
          <p:nvPr/>
        </p:nvSpPr>
        <p:spPr>
          <a:xfrm>
            <a:off x="925737" y="360548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족발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0.53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D34A2A2-3C7B-4521-B607-CB77A8B3D59A}"/>
              </a:ext>
            </a:extLst>
          </p:cNvPr>
          <p:cNvSpPr/>
          <p:nvPr/>
        </p:nvSpPr>
        <p:spPr>
          <a:xfrm>
            <a:off x="925737" y="3971852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5E3AD7E-C516-4A62-A88B-A239A5C76ABC}"/>
              </a:ext>
            </a:extLst>
          </p:cNvPr>
          <p:cNvSpPr/>
          <p:nvPr/>
        </p:nvSpPr>
        <p:spPr>
          <a:xfrm>
            <a:off x="931833" y="433669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김밥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0.12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31F95E2-4767-4786-946D-5E2543280852}"/>
              </a:ext>
            </a:extLst>
          </p:cNvPr>
          <p:cNvSpPr/>
          <p:nvPr/>
        </p:nvSpPr>
        <p:spPr>
          <a:xfrm>
            <a:off x="1825622" y="3606405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w: 0.7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F106347-B454-428F-A23C-FE6EA1959911}"/>
              </a:ext>
            </a:extLst>
          </p:cNvPr>
          <p:cNvSpPr/>
          <p:nvPr/>
        </p:nvSpPr>
        <p:spPr>
          <a:xfrm>
            <a:off x="1825622" y="3972771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A53B7E6-3069-4750-96CE-65EED6D77696}"/>
              </a:ext>
            </a:extLst>
          </p:cNvPr>
          <p:cNvSpPr/>
          <p:nvPr/>
        </p:nvSpPr>
        <p:spPr>
          <a:xfrm>
            <a:off x="1831718" y="433761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얼큰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0.08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92F69C3-115B-48D6-9414-5A5A678F987F}"/>
              </a:ext>
            </a:extLst>
          </p:cNvPr>
          <p:cNvSpPr/>
          <p:nvPr/>
        </p:nvSpPr>
        <p:spPr>
          <a:xfrm>
            <a:off x="925737" y="2895801"/>
            <a:ext cx="1559588" cy="325324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463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93F364-5631-44F1-AE8B-89B93AADF5D7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1585439" y="3767756"/>
            <a:ext cx="240183" cy="365447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365782F-A2EE-4BDA-8E0A-E59235F252E1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1585439" y="4133203"/>
            <a:ext cx="240183" cy="919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374AED8-0B3D-4B20-B681-D9DB1C021162}"/>
              </a:ext>
            </a:extLst>
          </p:cNvPr>
          <p:cNvCxnSpPr>
            <a:cxnSpLocks/>
          </p:cNvCxnSpPr>
          <p:nvPr/>
        </p:nvCxnSpPr>
        <p:spPr>
          <a:xfrm>
            <a:off x="1585439" y="4133203"/>
            <a:ext cx="240183" cy="363924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3BE416D-5AEB-48A3-8617-EE9907779123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585439" y="3766836"/>
            <a:ext cx="240183" cy="367286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022606-BA1E-49EB-BAAA-EE5B70469D6A}"/>
              </a:ext>
            </a:extLst>
          </p:cNvPr>
          <p:cNvSpPr txBox="1"/>
          <p:nvPr/>
        </p:nvSpPr>
        <p:spPr>
          <a:xfrm>
            <a:off x="2523799" y="3605485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BF351EB-C2E9-450E-B733-D8DCC7DC5284}"/>
              </a:ext>
            </a:extLst>
          </p:cNvPr>
          <p:cNvGrpSpPr/>
          <p:nvPr/>
        </p:nvGrpSpPr>
        <p:grpSpPr>
          <a:xfrm>
            <a:off x="3122541" y="3216199"/>
            <a:ext cx="1553092" cy="497281"/>
            <a:chOff x="3122541" y="3216199"/>
            <a:chExt cx="1553092" cy="49728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F19F5B1-EE4B-4810-9448-A9097F72A71B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라멘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EF5926D7-846F-432F-A5F7-DD90EFF46FCE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w: 0.7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27F653A-2C5F-43A9-99FD-6E1A2AF7A6E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928036-23FD-426F-B725-121C9C21D402}"/>
              </a:ext>
            </a:extLst>
          </p:cNvPr>
          <p:cNvGrpSpPr/>
          <p:nvPr/>
        </p:nvGrpSpPr>
        <p:grpSpPr>
          <a:xfrm>
            <a:off x="3122541" y="3798192"/>
            <a:ext cx="1553092" cy="497281"/>
            <a:chOff x="3122541" y="3216199"/>
            <a:chExt cx="1553092" cy="497281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85DC8DD-5353-4164-BE49-3EBD5F21D818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족발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0.53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BE65495-338D-4022-871F-1385BC0A2296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담백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58D914F-E870-41FB-B5EB-21F42EE8F58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1857510-6817-4E3A-AF17-21E745D31762}"/>
              </a:ext>
            </a:extLst>
          </p:cNvPr>
          <p:cNvSpPr txBox="1"/>
          <p:nvPr/>
        </p:nvSpPr>
        <p:spPr>
          <a:xfrm rot="5400000">
            <a:off x="3681143" y="4286413"/>
            <a:ext cx="4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67AD7BF-7ACB-49F9-AADD-F5842C66153E}"/>
              </a:ext>
            </a:extLst>
          </p:cNvPr>
          <p:cNvSpPr txBox="1"/>
          <p:nvPr/>
        </p:nvSpPr>
        <p:spPr>
          <a:xfrm>
            <a:off x="3476826" y="2796070"/>
            <a:ext cx="105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Rank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550D40-AD51-43F2-95B5-526BE62940B5}"/>
              </a:ext>
            </a:extLst>
          </p:cNvPr>
          <p:cNvSpPr txBox="1"/>
          <p:nvPr/>
        </p:nvSpPr>
        <p:spPr>
          <a:xfrm rot="8139443">
            <a:off x="2624881" y="4490172"/>
            <a:ext cx="85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20EF113-FFE9-4E4A-B5E8-5CBB883063F6}"/>
              </a:ext>
            </a:extLst>
          </p:cNvPr>
          <p:cNvSpPr/>
          <p:nvPr/>
        </p:nvSpPr>
        <p:spPr>
          <a:xfrm>
            <a:off x="2325002" y="4930599"/>
            <a:ext cx="1098695" cy="230447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05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AF52E28-E64A-4A18-9A05-92BCE7A0B3DF}"/>
              </a:ext>
            </a:extLst>
          </p:cNvPr>
          <p:cNvSpPr/>
          <p:nvPr/>
        </p:nvSpPr>
        <p:spPr>
          <a:xfrm>
            <a:off x="2325002" y="5224007"/>
            <a:ext cx="468299" cy="226580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3F49417-1DA7-4D1B-86DB-CB2754795032}"/>
              </a:ext>
            </a:extLst>
          </p:cNvPr>
          <p:cNvSpPr/>
          <p:nvPr/>
        </p:nvSpPr>
        <p:spPr>
          <a:xfrm>
            <a:off x="2927891" y="5224007"/>
            <a:ext cx="468299" cy="22658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돈카츠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5ED94C1E-537A-417E-9153-C81F8EF25A63}"/>
              </a:ext>
            </a:extLst>
          </p:cNvPr>
          <p:cNvSpPr/>
          <p:nvPr/>
        </p:nvSpPr>
        <p:spPr>
          <a:xfrm>
            <a:off x="2327683" y="5527417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B86617E-3891-4678-AC6B-23D33C0FF67B}"/>
              </a:ext>
            </a:extLst>
          </p:cNvPr>
          <p:cNvSpPr/>
          <p:nvPr/>
        </p:nvSpPr>
        <p:spPr>
          <a:xfrm>
            <a:off x="2325002" y="5698518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돼지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5D62E0E-196C-4A2E-971D-796527BDA2CE}"/>
              </a:ext>
            </a:extLst>
          </p:cNvPr>
          <p:cNvSpPr/>
          <p:nvPr/>
        </p:nvSpPr>
        <p:spPr>
          <a:xfrm>
            <a:off x="2927893" y="5517416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DF5C411-2A5A-4171-A1DC-A0A02BCA52C1}"/>
              </a:ext>
            </a:extLst>
          </p:cNvPr>
          <p:cNvSpPr/>
          <p:nvPr/>
        </p:nvSpPr>
        <p:spPr>
          <a:xfrm>
            <a:off x="2927892" y="5698518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CC4950-58FD-401A-9BC3-D6BFEDF487CC}"/>
              </a:ext>
            </a:extLst>
          </p:cNvPr>
          <p:cNvSpPr txBox="1"/>
          <p:nvPr/>
        </p:nvSpPr>
        <p:spPr>
          <a:xfrm>
            <a:off x="3568436" y="5255294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CFBC24-B17C-4ED6-BE07-43861C1945DC}"/>
              </a:ext>
            </a:extLst>
          </p:cNvPr>
          <p:cNvSpPr txBox="1"/>
          <p:nvPr/>
        </p:nvSpPr>
        <p:spPr>
          <a:xfrm>
            <a:off x="1664082" y="5260409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E283EB-6E08-476E-B99D-D8D0D2CE0B97}"/>
              </a:ext>
            </a:extLst>
          </p:cNvPr>
          <p:cNvSpPr txBox="1"/>
          <p:nvPr/>
        </p:nvSpPr>
        <p:spPr>
          <a:xfrm>
            <a:off x="5731241" y="536410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⑥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이제 곧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수혈할 시간입니다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1456F41-EA88-49D8-8546-387B289D1C18}"/>
              </a:ext>
            </a:extLst>
          </p:cNvPr>
          <p:cNvSpPr/>
          <p:nvPr/>
        </p:nvSpPr>
        <p:spPr>
          <a:xfrm>
            <a:off x="5836643" y="1308928"/>
            <a:ext cx="4469434" cy="343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3B0387-ADBB-433C-B4F3-45AE98738DCC}"/>
              </a:ext>
            </a:extLst>
          </p:cNvPr>
          <p:cNvSpPr txBox="1"/>
          <p:nvPr/>
        </p:nvSpPr>
        <p:spPr>
          <a:xfrm>
            <a:off x="5763495" y="4963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특정 메뉴에 대한 사용자의 구매내역을 시간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계절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등으로 분석하여 패턴을 파악합니다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패턴을 기반으로 현재 사용자가 어떤 메뉴를 먹고 싶어하는지 예측합니다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B1B84E17-9053-46BB-A6DF-F96D24A003DA}"/>
              </a:ext>
            </a:extLst>
          </p:cNvPr>
          <p:cNvGrpSpPr/>
          <p:nvPr/>
        </p:nvGrpSpPr>
        <p:grpSpPr>
          <a:xfrm>
            <a:off x="5874271" y="1801159"/>
            <a:ext cx="4338917" cy="2639912"/>
            <a:chOff x="5892919" y="1846604"/>
            <a:chExt cx="4338917" cy="2639912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4F157453-5A9D-47A2-BEAA-011EC707CD6D}"/>
                </a:ext>
              </a:extLst>
            </p:cNvPr>
            <p:cNvGrpSpPr/>
            <p:nvPr/>
          </p:nvGrpSpPr>
          <p:grpSpPr>
            <a:xfrm>
              <a:off x="5986027" y="1847045"/>
              <a:ext cx="1912865" cy="956129"/>
              <a:chOff x="6110995" y="1552073"/>
              <a:chExt cx="1912865" cy="956129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602F655-BF96-470F-B02C-C06EE0F6715D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27CE2C5-9467-4D1F-8A5E-FAE8E5D5E80C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349AEE4C-1D5F-4036-AFFE-C7D4F85D881C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47ABDDEF-0BAD-4C9D-BABC-AE15A9E61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45CB9551-F60F-4A79-BF45-8F95A1E5F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BCE261DF-CD1C-42E4-BAF6-5CE2AFE3DFDF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0BCD782-28E6-4E6B-A103-B42F9868C8E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2511732-280D-46A0-97AC-71D252F75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05E291A-2995-4A6D-842D-56645EBD0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E05D4E62-6EAD-4D77-9AAD-6920CA9C5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8238" y="1888913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0D1531EA-3960-4BDB-BFD6-C5C50685DCF2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9EB630DE-9E80-4B3F-8EB7-F3D030AFC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2661" y="1888914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41B52D1E-1CA5-49C2-98DC-22EB78667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FFD907-57D8-4B46-A582-5129389962BA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2020.05.02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F573933-2112-429B-A7D4-7699457EF82B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9487540-1D55-4C12-9196-B153167553DA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2DA22265-7058-4F5E-B068-BC3AC2EBC0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F64B341C-BD00-4CA9-BCA6-960013ECD9FD}"/>
                  </a:ext>
                </a:extLst>
              </p:cNvPr>
              <p:cNvSpPr/>
              <p:nvPr/>
            </p:nvSpPr>
            <p:spPr>
              <a:xfrm>
                <a:off x="6777744" y="1761490"/>
                <a:ext cx="1242063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585D8DE-F9A0-4177-85EF-FA2BDBD9120B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6126795-8D3B-4419-ACE2-38A1A9B2FDEA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9E4E125-73EE-4A26-B767-A60D75E6C874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49A2C4-05BA-42D3-94FA-A0525C1B4FC4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E3B8F0EB-6523-4F9B-B20C-07958DBDDBB1}"/>
                </a:ext>
              </a:extLst>
            </p:cNvPr>
            <p:cNvGrpSpPr/>
            <p:nvPr/>
          </p:nvGrpSpPr>
          <p:grpSpPr>
            <a:xfrm>
              <a:off x="7894962" y="1846604"/>
              <a:ext cx="1912865" cy="956129"/>
              <a:chOff x="6110995" y="1552073"/>
              <a:chExt cx="1912865" cy="956129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0871A6E5-A66C-4854-B3B8-E6FD96BCDFB1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237ABE-585E-4F89-A3D3-52D7CA95AF5A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E4EBA75D-874C-4724-AB22-32B0D2946ACE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B5F541D9-8052-47F4-B135-C1293FBBD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128C317-E343-43D6-B60E-74BDCA26E7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A986A066-284A-4CC7-BA5C-A9BDA99ED4C5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3D8E2EAB-76DE-4D2C-A252-265AF766E3C7}"/>
                  </a:ext>
                </a:extLst>
              </p:cNvPr>
              <p:cNvCxnSpPr>
                <a:cxnSpLocks/>
                <a:stCxn id="195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C8D37E7A-B63C-4420-83E5-E1FBFF46A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F691C9F4-4F5B-4871-B151-B94FC6CF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B1B25F38-15C7-41C3-BBEF-ADE009334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704" y="2272029"/>
                <a:ext cx="2395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B7390FEF-B61F-4A13-9267-16037349E928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C6EBE5F7-A1C7-4A8D-99E2-491E4BEFD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BB730E6-1A91-4166-B808-1A1971EF6214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2020.05.03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73D170F-3948-47E5-B422-444CEF91EA8C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696C990-CDA7-430A-B5A4-F895366154E1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B3827F71-0A2A-479C-8D8A-B787B9B0E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8D05454-B34E-4853-BB63-4DD60A02C1BE}"/>
                  </a:ext>
                </a:extLst>
              </p:cNvPr>
              <p:cNvSpPr/>
              <p:nvPr/>
            </p:nvSpPr>
            <p:spPr>
              <a:xfrm>
                <a:off x="6119885" y="1761490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B3970CE-EEFF-4259-B4F9-1A82630E3572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4196260-5010-4946-845D-30C10C81D158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8E9CEE8-B947-46B9-B5E2-EC11FECF6B5C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3636C06-BC05-4B66-AA52-6C1EECB50DE9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F966B66-BCAB-4A20-BCFF-480964DA2B30}"/>
                </a:ext>
              </a:extLst>
            </p:cNvPr>
            <p:cNvSpPr txBox="1"/>
            <p:nvPr/>
          </p:nvSpPr>
          <p:spPr>
            <a:xfrm>
              <a:off x="9763537" y="2028433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095AEB7-734C-442E-A51B-999723932A5D}"/>
                </a:ext>
              </a:extLst>
            </p:cNvPr>
            <p:cNvSpPr txBox="1"/>
            <p:nvPr/>
          </p:nvSpPr>
          <p:spPr>
            <a:xfrm>
              <a:off x="7799748" y="2909140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C238B26-D994-4529-A35E-61DC1A7E5282}"/>
                </a:ext>
              </a:extLst>
            </p:cNvPr>
            <p:cNvGrpSpPr/>
            <p:nvPr/>
          </p:nvGrpSpPr>
          <p:grpSpPr>
            <a:xfrm>
              <a:off x="6331467" y="3530387"/>
              <a:ext cx="1918832" cy="956129"/>
              <a:chOff x="5986027" y="3235415"/>
              <a:chExt cx="1918832" cy="956129"/>
            </a:xfrm>
          </p:grpSpPr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517DCA95-6C0B-4E75-8DED-F3007B70EF01}"/>
                  </a:ext>
                </a:extLst>
              </p:cNvPr>
              <p:cNvGrpSpPr/>
              <p:nvPr/>
            </p:nvGrpSpPr>
            <p:grpSpPr>
              <a:xfrm>
                <a:off x="5991994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DE2F8CE5-BF2A-46C6-A77F-C229B227E8EE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DB630992-7495-452E-9C53-22C9696D9FD4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F2C46786-BEF0-46B9-A14A-9EB1FBF2E854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07C6C0CE-E6EA-4C43-9FE4-41ED6F1BF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0DB1FFD7-6AF6-4BE4-BF10-6C0BC2BA6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id="{5954D85C-A4FF-44BA-BFC2-F04BF4659635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>
                  <a:extLst>
                    <a:ext uri="{FF2B5EF4-FFF2-40B4-BE49-F238E27FC236}">
                      <a16:creationId xmlns:a16="http://schemas.microsoft.com/office/drawing/2014/main" id="{C6906FA3-F1AD-4D51-85AE-9D709D773A74}"/>
                    </a:ext>
                  </a:extLst>
                </p:cNvPr>
                <p:cNvCxnSpPr>
                  <a:cxnSpLocks/>
                  <a:stCxn id="222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>
                  <a:extLst>
                    <a:ext uri="{FF2B5EF4-FFF2-40B4-BE49-F238E27FC236}">
                      <a16:creationId xmlns:a16="http://schemas.microsoft.com/office/drawing/2014/main" id="{6266F228-A720-4C1A-B8A9-6A9098B9A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>
                  <a:extLst>
                    <a:ext uri="{FF2B5EF4-FFF2-40B4-BE49-F238E27FC236}">
                      <a16:creationId xmlns:a16="http://schemas.microsoft.com/office/drawing/2014/main" id="{07B2718E-0BBC-4331-941F-6EB9282A5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29863B0D-451F-4EAB-940C-70C648BAC637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0BDC9CC-E813-47A8-8310-89D02FDD009F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2020.05.29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823A22E-D057-4D77-9C2E-B14739A6B522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44C1B332-8524-4410-8539-145848D08566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9E5833A-AB78-4712-9F66-0A24F49B72D0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D3AFDBAC-1096-44D5-86DC-D5767FB72CA3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B3EC1FC-AD5A-4501-8A20-71F88511C13D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6916893F-2B61-4500-BEA4-39D7C587E685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262" name="직선 연결선 261">
                <a:extLst>
                  <a:ext uri="{FF2B5EF4-FFF2-40B4-BE49-F238E27FC236}">
                    <a16:creationId xmlns:a16="http://schemas.microsoft.com/office/drawing/2014/main" id="{A50B214B-9D05-4781-882E-BCCCE8CC0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8932" y="3574925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3514985B-5DCE-4E55-ACE1-C097831B9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3355" y="3574926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40DFA49E-A617-4ED3-88E6-CBA062DB3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8032" y="3955372"/>
                <a:ext cx="1035820" cy="26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>
                <a:extLst>
                  <a:ext uri="{FF2B5EF4-FFF2-40B4-BE49-F238E27FC236}">
                    <a16:creationId xmlns:a16="http://schemas.microsoft.com/office/drawing/2014/main" id="{06C68E96-2C95-44E0-B0C0-53045FBBD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6027" y="3958042"/>
                <a:ext cx="65290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2E102C13-48E3-44E9-B000-B4DC72F8393C}"/>
                  </a:ext>
                </a:extLst>
              </p:cNvPr>
              <p:cNvSpPr/>
              <p:nvPr/>
            </p:nvSpPr>
            <p:spPr>
              <a:xfrm>
                <a:off x="6588780" y="3446363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12CA9FC4-509B-481F-B886-05FBC36AEDFB}"/>
                </a:ext>
              </a:extLst>
            </p:cNvPr>
            <p:cNvGrpSpPr/>
            <p:nvPr/>
          </p:nvGrpSpPr>
          <p:grpSpPr>
            <a:xfrm>
              <a:off x="8249292" y="3530387"/>
              <a:ext cx="1924513" cy="956129"/>
              <a:chOff x="7903852" y="3235415"/>
              <a:chExt cx="1924513" cy="956129"/>
            </a:xfrm>
          </p:grpSpPr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F5409B2F-282C-4F4D-B6D5-B751AD370F87}"/>
                  </a:ext>
                </a:extLst>
              </p:cNvPr>
              <p:cNvGrpSpPr/>
              <p:nvPr/>
            </p:nvGrpSpPr>
            <p:grpSpPr>
              <a:xfrm>
                <a:off x="7903852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7CFFBF1-58DE-48EB-8535-70BE785D22EA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333D885F-E2AC-48BF-A9CD-26F8BA807029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2" name="직선 연결선 291">
                  <a:extLst>
                    <a:ext uri="{FF2B5EF4-FFF2-40B4-BE49-F238E27FC236}">
                      <a16:creationId xmlns:a16="http://schemas.microsoft.com/office/drawing/2014/main" id="{BACB9B26-5745-43B4-AC32-9D31D4776A4C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>
                  <a:extLst>
                    <a:ext uri="{FF2B5EF4-FFF2-40B4-BE49-F238E27FC236}">
                      <a16:creationId xmlns:a16="http://schemas.microsoft.com/office/drawing/2014/main" id="{DCA96B17-658F-4052-8985-65C5A0584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0B1B67EE-6B73-4F00-B6C4-7774F3F54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3C1A955F-5C49-4909-8596-8E41CA7E482D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>
                  <a:extLst>
                    <a:ext uri="{FF2B5EF4-FFF2-40B4-BE49-F238E27FC236}">
                      <a16:creationId xmlns:a16="http://schemas.microsoft.com/office/drawing/2014/main" id="{CE7FB0C2-7B2A-48C9-AEBC-E6D55759F347}"/>
                    </a:ext>
                  </a:extLst>
                </p:cNvPr>
                <p:cNvCxnSpPr>
                  <a:cxnSpLocks/>
                  <a:stCxn id="291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>
                  <a:extLst>
                    <a:ext uri="{FF2B5EF4-FFF2-40B4-BE49-F238E27FC236}">
                      <a16:creationId xmlns:a16="http://schemas.microsoft.com/office/drawing/2014/main" id="{FB4D0110-FF62-4B0C-B905-873DEA630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>
                  <a:extLst>
                    <a:ext uri="{FF2B5EF4-FFF2-40B4-BE49-F238E27FC236}">
                      <a16:creationId xmlns:a16="http://schemas.microsoft.com/office/drawing/2014/main" id="{CB7E0AD8-DF79-4FEB-82E2-A73907BAB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 299">
                  <a:extLst>
                    <a:ext uri="{FF2B5EF4-FFF2-40B4-BE49-F238E27FC236}">
                      <a16:creationId xmlns:a16="http://schemas.microsoft.com/office/drawing/2014/main" id="{42F5C7AE-7F2F-4465-B5DF-F60209F34A04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4154067D-C47D-4F5C-BA17-ECA31E6ABE2E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2020.05.30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183AC85-28F1-4855-89F8-0BCBC3B76A89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4E283BEA-64AD-4D12-8E93-49AA43BC69DC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7A412F80-6CBD-4EF2-AC61-A14BA7F63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0995" y="2272030"/>
                  <a:ext cx="108724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B27D171F-6167-47CE-8D09-C0259E174302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F7835442-7D5B-4D22-BBDD-4038DDD7B15F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54614C80-3391-4284-8A73-2A0E135EDEEA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946BB36C-15F0-4C9D-8D33-A7A7B0EB0B33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EA1DFF27-D262-4029-B707-0E801A8A39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2297" y="3573394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F7F34327-9B04-4BE1-8200-7661C5FA77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6720" y="3573395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>
                <a:extLst>
                  <a:ext uri="{FF2B5EF4-FFF2-40B4-BE49-F238E27FC236}">
                    <a16:creationId xmlns:a16="http://schemas.microsoft.com/office/drawing/2014/main" id="{E0BBA933-B7D3-4B3E-9F02-E36230208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1397" y="3956511"/>
                <a:ext cx="4769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AF8211C2-0270-4FA5-857B-53DD6C50D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852" y="3955371"/>
                <a:ext cx="1218445" cy="11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F91591FE-BD7A-4DC1-8B90-B70812C6C561}"/>
                </a:ext>
              </a:extLst>
            </p:cNvPr>
            <p:cNvSpPr txBox="1"/>
            <p:nvPr/>
          </p:nvSpPr>
          <p:spPr>
            <a:xfrm>
              <a:off x="5892919" y="3778574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AD69B11E-7FCD-4F20-A9D8-C594F8208E66}"/>
              </a:ext>
            </a:extLst>
          </p:cNvPr>
          <p:cNvSpPr txBox="1"/>
          <p:nvPr/>
        </p:nvSpPr>
        <p:spPr>
          <a:xfrm>
            <a:off x="7431983" y="1384304"/>
            <a:ext cx="1496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(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파전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4FBC66-7EE5-4949-8A36-076ECB57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769FA07-E277-42C1-BCE5-0834E0D5A36C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08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1D30778-4D37-48C4-AF78-8C4238B61091}"/>
              </a:ext>
            </a:extLst>
          </p:cNvPr>
          <p:cNvSpPr/>
          <p:nvPr/>
        </p:nvSpPr>
        <p:spPr>
          <a:xfrm>
            <a:off x="624563" y="770316"/>
            <a:ext cx="4363996" cy="2369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F03D14DB-8CFB-4D2D-ABF8-B57B3961C21D}"/>
              </a:ext>
            </a:extLst>
          </p:cNvPr>
          <p:cNvSpPr/>
          <p:nvPr/>
        </p:nvSpPr>
        <p:spPr>
          <a:xfrm rot="16200000" flipV="1">
            <a:off x="1570351" y="1880251"/>
            <a:ext cx="1238865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C843C84A-C2D1-4596-A34E-956AF993BAB2}"/>
              </a:ext>
            </a:extLst>
          </p:cNvPr>
          <p:cNvGraphicFramePr>
            <a:graphicFrameLocks noGrp="1"/>
          </p:cNvGraphicFramePr>
          <p:nvPr/>
        </p:nvGraphicFramePr>
        <p:xfrm>
          <a:off x="2724642" y="1178245"/>
          <a:ext cx="1749035" cy="1590680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021513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72752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150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3C9CBD-B9D5-4E6B-8F79-AAA7132DBA7E}"/>
              </a:ext>
            </a:extLst>
          </p:cNvPr>
          <p:cNvSpPr txBox="1"/>
          <p:nvPr/>
        </p:nvSpPr>
        <p:spPr>
          <a:xfrm>
            <a:off x="296654" y="1417733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B4B2D-AEAB-4E15-A731-16B3E083453F}"/>
              </a:ext>
            </a:extLst>
          </p:cNvPr>
          <p:cNvSpPr txBox="1"/>
          <p:nvPr/>
        </p:nvSpPr>
        <p:spPr>
          <a:xfrm>
            <a:off x="296654" y="2252836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3402778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정해지면 사용자의 성향에 따라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적은 가게를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많은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B162D-3D34-4BBB-B0C4-606827206B43}"/>
              </a:ext>
            </a:extLst>
          </p:cNvPr>
          <p:cNvSpPr/>
          <p:nvPr/>
        </p:nvSpPr>
        <p:spPr>
          <a:xfrm>
            <a:off x="624563" y="4220114"/>
            <a:ext cx="4363996" cy="3017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541092-D041-4B73-997D-C9B826380935}"/>
              </a:ext>
            </a:extLst>
          </p:cNvPr>
          <p:cNvSpPr/>
          <p:nvPr/>
        </p:nvSpPr>
        <p:spPr>
          <a:xfrm>
            <a:off x="1166242" y="4537342"/>
            <a:ext cx="1071498" cy="73403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통계학 기반</a:t>
            </a:r>
            <a:endParaRPr lang="en-US" altLang="ko-KR" sz="14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B383DE-EC44-4D58-BBB1-45132EE8D187}"/>
              </a:ext>
            </a:extLst>
          </p:cNvPr>
          <p:cNvSpPr txBox="1"/>
          <p:nvPr/>
        </p:nvSpPr>
        <p:spPr>
          <a:xfrm>
            <a:off x="2263735" y="4673524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D6714C1-F5BE-439B-B27B-B03534C48803}"/>
              </a:ext>
            </a:extLst>
          </p:cNvPr>
          <p:cNvSpPr/>
          <p:nvPr/>
        </p:nvSpPr>
        <p:spPr>
          <a:xfrm>
            <a:off x="2926440" y="4545078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B5898B-C7FC-444F-9857-879EAC8B89C2}"/>
              </a:ext>
            </a:extLst>
          </p:cNvPr>
          <p:cNvSpPr/>
          <p:nvPr/>
        </p:nvSpPr>
        <p:spPr>
          <a:xfrm>
            <a:off x="2926440" y="4906782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8BFC0A5-DA9A-4614-B0DA-1D9A7C416AAE}"/>
              </a:ext>
            </a:extLst>
          </p:cNvPr>
          <p:cNvSpPr/>
          <p:nvPr/>
        </p:nvSpPr>
        <p:spPr>
          <a:xfrm>
            <a:off x="3631582" y="4913169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4DBABEA-68ED-43BF-A59D-5BE7EBBD9227}"/>
              </a:ext>
            </a:extLst>
          </p:cNvPr>
          <p:cNvSpPr/>
          <p:nvPr/>
        </p:nvSpPr>
        <p:spPr>
          <a:xfrm>
            <a:off x="2812957" y="4392530"/>
            <a:ext cx="1629504" cy="101346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4D1A9D3-B003-4E8B-9946-A647FE7862B8}"/>
              </a:ext>
            </a:extLst>
          </p:cNvPr>
          <p:cNvSpPr/>
          <p:nvPr/>
        </p:nvSpPr>
        <p:spPr>
          <a:xfrm>
            <a:off x="2130535" y="6249132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4FD0D-6DC8-4B59-A098-21DCF1E755B2}"/>
              </a:ext>
            </a:extLst>
          </p:cNvPr>
          <p:cNvSpPr/>
          <p:nvPr/>
        </p:nvSpPr>
        <p:spPr>
          <a:xfrm>
            <a:off x="2130535" y="6610836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3AC5A5E-C36D-48D4-9729-0712638527A9}"/>
              </a:ext>
            </a:extLst>
          </p:cNvPr>
          <p:cNvSpPr/>
          <p:nvPr/>
        </p:nvSpPr>
        <p:spPr>
          <a:xfrm>
            <a:off x="2835677" y="6617223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2BCF0A0-365A-417B-AC3E-6B9D7A1D18D5}"/>
              </a:ext>
            </a:extLst>
          </p:cNvPr>
          <p:cNvSpPr/>
          <p:nvPr/>
        </p:nvSpPr>
        <p:spPr>
          <a:xfrm>
            <a:off x="2130535" y="5859401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가게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1FAAC8-EC05-4BBC-AC6C-B3A827F5B35D}"/>
              </a:ext>
            </a:extLst>
          </p:cNvPr>
          <p:cNvSpPr txBox="1"/>
          <p:nvPr/>
        </p:nvSpPr>
        <p:spPr>
          <a:xfrm rot="8402665">
            <a:off x="2595087" y="5422538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16A272-EB29-4DFD-876F-4493DD2F7DCE}"/>
              </a:ext>
            </a:extLst>
          </p:cNvPr>
          <p:cNvSpPr txBox="1"/>
          <p:nvPr/>
        </p:nvSpPr>
        <p:spPr>
          <a:xfrm>
            <a:off x="5750908" y="64160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</a:t>
            </a: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막 개점한 사장님도 추천 받을 수 있습니다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noFill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E48ABA1-A5B9-43F3-8F53-BA0B5FB7C429}"/>
              </a:ext>
            </a:extLst>
          </p:cNvPr>
          <p:cNvGrpSpPr/>
          <p:nvPr/>
        </p:nvGrpSpPr>
        <p:grpSpPr>
          <a:xfrm>
            <a:off x="5852794" y="1178245"/>
            <a:ext cx="4363996" cy="6099654"/>
            <a:chOff x="5852794" y="1178245"/>
            <a:chExt cx="4363996" cy="60996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FEC9255-F559-40B9-9EE0-11D2F77DCEB4}"/>
                </a:ext>
              </a:extLst>
            </p:cNvPr>
            <p:cNvSpPr/>
            <p:nvPr/>
          </p:nvSpPr>
          <p:spPr>
            <a:xfrm>
              <a:off x="5852794" y="1178245"/>
              <a:ext cx="4363996" cy="6059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F886B3-39B2-4E5A-ABE7-4B0E1658280C}"/>
                </a:ext>
              </a:extLst>
            </p:cNvPr>
            <p:cNvGrpSpPr/>
            <p:nvPr/>
          </p:nvGrpSpPr>
          <p:grpSpPr>
            <a:xfrm>
              <a:off x="6048012" y="1420668"/>
              <a:ext cx="1629504" cy="1219337"/>
              <a:chOff x="7265411" y="1610011"/>
              <a:chExt cx="1629504" cy="121933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58792735-B9EB-4261-B642-3213D67CB2A2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B82554E-C82F-4B22-BFCF-B2C0C4FC964C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신규 가게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FD9A54E-08B1-4A35-A813-1E099977304D}"/>
                  </a:ext>
                </a:extLst>
              </p:cNvPr>
              <p:cNvSpPr/>
              <p:nvPr/>
            </p:nvSpPr>
            <p:spPr>
              <a:xfrm>
                <a:off x="7397740" y="2039090"/>
                <a:ext cx="136484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 로제 치킨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6BEF90-8634-4878-84AF-16D112318175}"/>
                  </a:ext>
                </a:extLst>
              </p:cNvPr>
              <p:cNvSpPr txBox="1"/>
              <p:nvPr/>
            </p:nvSpPr>
            <p:spPr>
              <a:xfrm>
                <a:off x="7882767" y="223687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FA33A1-3EC1-4CA1-BAB4-14339245DB5F}"/>
                </a:ext>
              </a:extLst>
            </p:cNvPr>
            <p:cNvSpPr txBox="1"/>
            <p:nvPr/>
          </p:nvSpPr>
          <p:spPr>
            <a:xfrm rot="5400000">
              <a:off x="6519049" y="2789278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FF0E35A-E49C-451E-A77F-DC3F2CD7663B}"/>
                </a:ext>
              </a:extLst>
            </p:cNvPr>
            <p:cNvGrpSpPr/>
            <p:nvPr/>
          </p:nvGrpSpPr>
          <p:grpSpPr>
            <a:xfrm>
              <a:off x="6041985" y="3152969"/>
              <a:ext cx="4025265" cy="4124930"/>
              <a:chOff x="6041985" y="3300449"/>
              <a:chExt cx="4025265" cy="4124930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9EF4BF0-68F7-4B52-A6F2-D6B19DD8C456}"/>
                  </a:ext>
                </a:extLst>
              </p:cNvPr>
              <p:cNvSpPr/>
              <p:nvPr/>
            </p:nvSpPr>
            <p:spPr>
              <a:xfrm>
                <a:off x="6041985" y="3595199"/>
                <a:ext cx="4025265" cy="3560666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순서도: 자기 디스크 61">
                <a:extLst>
                  <a:ext uri="{FF2B5EF4-FFF2-40B4-BE49-F238E27FC236}">
                    <a16:creationId xmlns:a16="http://schemas.microsoft.com/office/drawing/2014/main" id="{6C7099AE-EFD8-4E48-B3CF-00D4198869BB}"/>
                  </a:ext>
                </a:extLst>
              </p:cNvPr>
              <p:cNvSpPr/>
              <p:nvPr/>
            </p:nvSpPr>
            <p:spPr>
              <a:xfrm>
                <a:off x="7675982" y="3300449"/>
                <a:ext cx="743576" cy="585959"/>
              </a:xfrm>
              <a:prstGeom prst="flowChartMagneticDisk">
                <a:avLst/>
              </a:prstGeom>
              <a:solidFill>
                <a:srgbClr val="2AC1B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DB</a:t>
                </a:r>
                <a:endParaRPr lang="ko-KR" altLang="en-US" sz="3200" b="1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3FF6286-437F-4DBA-99A7-0E2420BC4083}"/>
                  </a:ext>
                </a:extLst>
              </p:cNvPr>
              <p:cNvSpPr/>
              <p:nvPr/>
            </p:nvSpPr>
            <p:spPr>
              <a:xfrm>
                <a:off x="6300739" y="450416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C0EF68E1-BF28-4768-B233-577A4F007E0E}"/>
                  </a:ext>
                </a:extLst>
              </p:cNvPr>
              <p:cNvSpPr/>
              <p:nvPr/>
            </p:nvSpPr>
            <p:spPr>
              <a:xfrm>
                <a:off x="6609419" y="3956113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47DE4CA6-8D11-4605-87D3-1F290A32A485}"/>
                  </a:ext>
                </a:extLst>
              </p:cNvPr>
              <p:cNvSpPr/>
              <p:nvPr/>
            </p:nvSpPr>
            <p:spPr>
              <a:xfrm>
                <a:off x="6408891" y="435893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매콤 짬뽕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43012987-7CE8-4267-B790-A43463FC39D0}"/>
                  </a:ext>
                </a:extLst>
              </p:cNvPr>
              <p:cNvSpPr/>
              <p:nvPr/>
            </p:nvSpPr>
            <p:spPr>
              <a:xfrm>
                <a:off x="7509201" y="4515208"/>
                <a:ext cx="1133033" cy="8920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AF74F07-BBD2-4493-9B73-9FFECE78A49C}"/>
                  </a:ext>
                </a:extLst>
              </p:cNvPr>
              <p:cNvSpPr/>
              <p:nvPr/>
            </p:nvSpPr>
            <p:spPr>
              <a:xfrm>
                <a:off x="7725142" y="3967157"/>
                <a:ext cx="640685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BCD97D68-729A-4A95-9E6A-6B6659CEC25E}"/>
                  </a:ext>
                </a:extLst>
              </p:cNvPr>
              <p:cNvSpPr/>
              <p:nvPr/>
            </p:nvSpPr>
            <p:spPr>
              <a:xfrm>
                <a:off x="7617353" y="4354743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치킨</a:t>
                </a: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4983BA38-776D-45E9-B4BD-49F255B4E5BD}"/>
                  </a:ext>
                </a:extLst>
              </p:cNvPr>
              <p:cNvSpPr/>
              <p:nvPr/>
            </p:nvSpPr>
            <p:spPr>
              <a:xfrm>
                <a:off x="8723460" y="4516262"/>
                <a:ext cx="1133033" cy="1184843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C82E7F6-0B69-4C2C-9610-2C4B824A0F97}"/>
                  </a:ext>
                </a:extLst>
              </p:cNvPr>
              <p:cNvSpPr/>
              <p:nvPr/>
            </p:nvSpPr>
            <p:spPr>
              <a:xfrm>
                <a:off x="9032140" y="3968210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9B9C49F6-E62B-4AF5-9A76-67E2F01B9D68}"/>
                  </a:ext>
                </a:extLst>
              </p:cNvPr>
              <p:cNvSpPr/>
              <p:nvPr/>
            </p:nvSpPr>
            <p:spPr>
              <a:xfrm>
                <a:off x="8831612" y="4355796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양념 </a:t>
                </a:r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99FDBBB-1A11-45F6-97F6-D76D278F3F89}"/>
                  </a:ext>
                </a:extLst>
              </p:cNvPr>
              <p:cNvSpPr/>
              <p:nvPr/>
            </p:nvSpPr>
            <p:spPr>
              <a:xfrm>
                <a:off x="6644859" y="473804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CC1E7B3-8EAF-42BC-8F1D-4942B180E704}"/>
                  </a:ext>
                </a:extLst>
              </p:cNvPr>
              <p:cNvSpPr/>
              <p:nvPr/>
            </p:nvSpPr>
            <p:spPr>
              <a:xfrm>
                <a:off x="7824192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7375D7-4B4F-408C-A3F5-71B92BEEEA46}"/>
                  </a:ext>
                </a:extLst>
              </p:cNvPr>
              <p:cNvSpPr txBox="1"/>
              <p:nvPr/>
            </p:nvSpPr>
            <p:spPr>
              <a:xfrm>
                <a:off x="6627868" y="494946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CD55041-2E5F-4C93-A3A0-AE93ECD4254E}"/>
                  </a:ext>
                </a:extLst>
              </p:cNvPr>
              <p:cNvSpPr txBox="1"/>
              <p:nvPr/>
            </p:nvSpPr>
            <p:spPr>
              <a:xfrm>
                <a:off x="7824192" y="493861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0FCEB2B-B4FC-4AF8-B3AF-486C152E53F7}"/>
                  </a:ext>
                </a:extLst>
              </p:cNvPr>
              <p:cNvSpPr/>
              <p:nvPr/>
            </p:nvSpPr>
            <p:spPr>
              <a:xfrm>
                <a:off x="9032140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2DCBB4B2-344A-46A0-98C4-94C65554E942}"/>
                  </a:ext>
                </a:extLst>
              </p:cNvPr>
              <p:cNvSpPr/>
              <p:nvPr/>
            </p:nvSpPr>
            <p:spPr>
              <a:xfrm>
                <a:off x="6307440" y="570110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40EF422-008F-4E81-935D-62FBED83F22D}"/>
                  </a:ext>
                </a:extLst>
              </p:cNvPr>
              <p:cNvSpPr/>
              <p:nvPr/>
            </p:nvSpPr>
            <p:spPr>
              <a:xfrm>
                <a:off x="6415592" y="5497202"/>
                <a:ext cx="920557" cy="38137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 spc="-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후라이드 치킨</a:t>
                </a: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F69091F-3E81-4395-9FFD-8EC1423541D6}"/>
                  </a:ext>
                </a:extLst>
              </p:cNvPr>
              <p:cNvSpPr/>
              <p:nvPr/>
            </p:nvSpPr>
            <p:spPr>
              <a:xfrm>
                <a:off x="6651560" y="593498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285FE-A109-48C2-A033-DDB326248FB3}"/>
                  </a:ext>
                </a:extLst>
              </p:cNvPr>
              <p:cNvSpPr txBox="1"/>
              <p:nvPr/>
            </p:nvSpPr>
            <p:spPr>
              <a:xfrm>
                <a:off x="6633105" y="6173331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70FF130B-FD70-4AD8-82AB-3EE462B75165}"/>
                  </a:ext>
                </a:extLst>
              </p:cNvPr>
              <p:cNvSpPr/>
              <p:nvPr/>
            </p:nvSpPr>
            <p:spPr>
              <a:xfrm>
                <a:off x="7522911" y="5691954"/>
                <a:ext cx="1133033" cy="11398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B23793EE-E47D-4051-BC37-C97709DC243B}"/>
                  </a:ext>
                </a:extLst>
              </p:cNvPr>
              <p:cNvSpPr/>
              <p:nvPr/>
            </p:nvSpPr>
            <p:spPr>
              <a:xfrm>
                <a:off x="7631063" y="553148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떡볶이</a:t>
                </a: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D0EB8E84-1F86-4555-B728-D89F7D83D1D1}"/>
                  </a:ext>
                </a:extLst>
              </p:cNvPr>
              <p:cNvSpPr/>
              <p:nvPr/>
            </p:nvSpPr>
            <p:spPr>
              <a:xfrm>
                <a:off x="7816927" y="593495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167A395B-69AB-465D-B19D-30ED26E9283F}"/>
                  </a:ext>
                </a:extLst>
              </p:cNvPr>
              <p:cNvSpPr/>
              <p:nvPr/>
            </p:nvSpPr>
            <p:spPr>
              <a:xfrm>
                <a:off x="9038293" y="5106992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70CF5CB-50F0-44ED-BA92-C496CACBF3A0}"/>
                  </a:ext>
                </a:extLst>
              </p:cNvPr>
              <p:cNvSpPr txBox="1"/>
              <p:nvPr/>
            </p:nvSpPr>
            <p:spPr>
              <a:xfrm>
                <a:off x="9035772" y="527815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D3FF7D-68A4-40D5-86EE-61B41E4294C3}"/>
                  </a:ext>
                </a:extLst>
              </p:cNvPr>
              <p:cNvSpPr txBox="1"/>
              <p:nvPr/>
            </p:nvSpPr>
            <p:spPr>
              <a:xfrm>
                <a:off x="7751220" y="6594382"/>
                <a:ext cx="4682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6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446D0968-C3E6-403D-BED9-B4FFFF303899}"/>
                  </a:ext>
                </a:extLst>
              </p:cNvPr>
              <p:cNvSpPr/>
              <p:nvPr/>
            </p:nvSpPr>
            <p:spPr>
              <a:xfrm>
                <a:off x="7824192" y="6295892"/>
                <a:ext cx="475564" cy="32270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달콤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E6EE2B-0208-426B-9368-E4F6A905DFEE}"/>
                  </a:ext>
                </a:extLst>
              </p:cNvPr>
              <p:cNvSpPr txBox="1"/>
              <p:nvPr/>
            </p:nvSpPr>
            <p:spPr>
              <a:xfrm>
                <a:off x="7807275" y="6445410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03803F8-637A-4E24-8648-A53595A39F9B}"/>
                </a:ext>
              </a:extLst>
            </p:cNvPr>
            <p:cNvGrpSpPr/>
            <p:nvPr/>
          </p:nvGrpSpPr>
          <p:grpSpPr>
            <a:xfrm>
              <a:off x="8387765" y="1365182"/>
              <a:ext cx="1629504" cy="1121182"/>
              <a:chOff x="7265411" y="1610011"/>
              <a:chExt cx="1629504" cy="1121182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4B995E56-EE4F-4CBF-B2FF-A688616631EE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577CD4F5-9D85-4EAF-A023-EDBE05263408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중복 속성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223E7E-B02A-4389-9739-9BC7919790B2}"/>
                </a:ext>
              </a:extLst>
            </p:cNvPr>
            <p:cNvSpPr txBox="1"/>
            <p:nvPr/>
          </p:nvSpPr>
          <p:spPr>
            <a:xfrm rot="16200000">
              <a:off x="8858802" y="2733792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3CA46617-63FB-4732-A5CB-A0B74A58E13A}"/>
                </a:ext>
              </a:extLst>
            </p:cNvPr>
            <p:cNvSpPr/>
            <p:nvPr/>
          </p:nvSpPr>
          <p:spPr>
            <a:xfrm>
              <a:off x="8674192" y="1837411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닭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AD5E26-F8ED-4CB2-B4D3-445CC9F08FA5}"/>
                </a:ext>
              </a:extLst>
            </p:cNvPr>
            <p:cNvSpPr/>
            <p:nvPr/>
          </p:nvSpPr>
          <p:spPr>
            <a:xfrm>
              <a:off x="9306402" y="1845859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매콤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0E176B0-33F3-4FB6-B2F7-3BAF684CD5D7}"/>
                </a:ext>
              </a:extLst>
            </p:cNvPr>
            <p:cNvSpPr txBox="1"/>
            <p:nvPr/>
          </p:nvSpPr>
          <p:spPr>
            <a:xfrm rot="10800000">
              <a:off x="7617353" y="1756865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6D2287-C40E-4CD3-8D8C-F98B641985F5}"/>
                </a:ext>
              </a:extLst>
            </p:cNvPr>
            <p:cNvSpPr txBox="1"/>
            <p:nvPr/>
          </p:nvSpPr>
          <p:spPr>
            <a:xfrm>
              <a:off x="7674308" y="1628747"/>
              <a:ext cx="714991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매칭</a:t>
              </a:r>
              <a:endParaRPr lang="en-US" altLang="ko-KR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901E81-0876-4CC9-979D-1DDD1886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66EEB4D-3F51-4F61-8DAB-652788028256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7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669397"/>
            <a:ext cx="44282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리뷰를 기반으로 속성을 매칭하기 때문에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 개점한 가게는 불이익을 볼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이런 불이익을 막기 위해 메뉴명을 분석하여 해당 메뉴의 속성을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새로 개점한 가게에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메뉴가 있다고 하면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메뉴명을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분리하여 각 단어가 들어간 모든 메뉴의 속성을 가져와 중복되는 속성을 추출하여 메뉴에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경우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방법의 특징상 기본적인 속성만 메뉴에 부여됩니다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매콤하고 달콤하지만 속성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매콤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 부여될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 해당 가게들의 추천 성능이 떨어질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새로 개점한 가게들만 추천하는 탭을 만들어 리뷰를 늘린다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……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리뷰를 늘리기 위해서라도 쿠폰이랑 합쳐서 따로 새로 개점한 가게 탭에서 추천할 생각입니다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8F74E2-9808-4F49-8C3B-1FAAC066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30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11B605-CF6F-4466-9BC5-01DC92714FE9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42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836433" y="239645"/>
            <a:ext cx="268408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눈부신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발전 </a:t>
            </a:r>
          </a:p>
        </p:txBody>
      </p:sp>
    </p:spTree>
    <p:extLst>
      <p:ext uri="{BB962C8B-B14F-4D97-AF65-F5344CB8AC3E}">
        <p14:creationId xmlns:p14="http://schemas.microsoft.com/office/powerpoint/2010/main" val="106271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7F66CF-0774-4071-AB22-0E6CD65DD92D}"/>
              </a:ext>
            </a:extLst>
          </p:cNvPr>
          <p:cNvSpPr txBox="1"/>
          <p:nvPr/>
        </p:nvSpPr>
        <p:spPr>
          <a:xfrm>
            <a:off x="1165740" y="1542817"/>
            <a:ext cx="4050681" cy="28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서비스가 실행되면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변할까요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55B20-291B-44C8-B9B8-7C077D84178A}"/>
              </a:ext>
            </a:extLst>
          </p:cNvPr>
          <p:cNvSpPr txBox="1"/>
          <p:nvPr/>
        </p:nvSpPr>
        <p:spPr>
          <a:xfrm>
            <a:off x="5688554" y="1542817"/>
            <a:ext cx="4281088" cy="4816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변화 </a:t>
            </a:r>
            <a:endParaRPr lang="en-US" altLang="ko-KR" sz="1228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배달 선택의 불편함에서 벗어나 편안함을 느낄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한마디로 더 빠르고 편하게 자신이 원하는 음식을 먹을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배달이 쉬워진다면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방문하는 횟수가 더 늘어나지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사람은 자신의 취향을 개발시키고 공감해 주는 존재에 대해 친근감을 느낍니다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사용자들에게 친근함 경험들을 제공한다면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충성하지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배민에게는 어떤 변화가 있을까요</a:t>
            </a:r>
            <a:r>
              <a:rPr lang="en-US" altLang="ko-KR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앱에서 개인화 추천 시스템은 아직 개척되지 않은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노다지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라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회사보다 더 일찍 이 서비스를 시행한다면 업계 경쟁에서 우위를 얻을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독보적이죠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사장님들에겐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오롯이 음식으로 사용자들과 연결될 수 있는 기회의 장이 만들어줍니다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사장님의 독특한 요리 철학과 사용자의 독특한 취향의 매칭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방법으로는 다소 어려움이 있던 연결이 앞으로는 쉬워질 것 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A8EE1F-40FC-4E57-BA50-EC56BFEB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4E8FF-10C1-4113-9723-EEDAF11D2CE4}"/>
              </a:ext>
            </a:extLst>
          </p:cNvPr>
          <p:cNvSpPr txBox="1"/>
          <p:nvPr/>
        </p:nvSpPr>
        <p:spPr>
          <a:xfrm>
            <a:off x="897169" y="870664"/>
            <a:ext cx="3173422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불편함을 편함으로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3B815-D89D-4B24-99D5-96001C07F72F}"/>
              </a:ext>
            </a:extLst>
          </p:cNvPr>
          <p:cNvSpPr txBox="1"/>
          <p:nvPr/>
        </p:nvSpPr>
        <p:spPr>
          <a:xfrm>
            <a:off x="282126" y="1408614"/>
            <a:ext cx="31734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</a:t>
            </a:r>
            <a:endParaRPr lang="en-US" altLang="ko-KR" sz="10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14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4A98DB-6267-4AF4-9483-0F6E493A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630D4D-8DCE-4A05-9116-475203DA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736836" cy="4505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FE7CE-22C4-4EA6-A334-2E7085904076}"/>
              </a:ext>
            </a:extLst>
          </p:cNvPr>
          <p:cNvSpPr txBox="1"/>
          <p:nvPr/>
        </p:nvSpPr>
        <p:spPr>
          <a:xfrm>
            <a:off x="741590" y="929309"/>
            <a:ext cx="536937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유난히 고된 하루였던 날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깐풍기와 양장피를 먹자던 친구의 말에 </a:t>
            </a:r>
            <a:r>
              <a:rPr lang="ko-KR" altLang="en-US" sz="900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깨달았습니다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9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밥에는 공감이라는 힘이 있으며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 공감으로 인해 사람은 위로를 받을 수 있다고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9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우리의 추천시스템은 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 </a:t>
            </a:r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밥으로 사람을 공감해주자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라는 생각에서 부터 시작합니다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9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6A1B6-B743-42C7-9A0C-E8A8CE5B1D69}"/>
              </a:ext>
            </a:extLst>
          </p:cNvPr>
          <p:cNvSpPr txBox="1"/>
          <p:nvPr/>
        </p:nvSpPr>
        <p:spPr>
          <a:xfrm>
            <a:off x="741590" y="4637561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기술로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위로 받은 적 있나요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4EDA6-B30D-41AB-A2C2-2A836CBE106A}"/>
              </a:ext>
            </a:extLst>
          </p:cNvPr>
          <p:cNvSpPr txBox="1"/>
          <p:nvPr/>
        </p:nvSpPr>
        <p:spPr>
          <a:xfrm>
            <a:off x="903514" y="5529943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때로는 어떤 음식을 먹는지 보다 어떤 사람과 함께하는지가 중요합니다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777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18F4B-EFC6-4D4A-8E9E-648F35F6ED1B}"/>
              </a:ext>
            </a:extLst>
          </p:cNvPr>
          <p:cNvSpPr txBox="1"/>
          <p:nvPr/>
        </p:nvSpPr>
        <p:spPr>
          <a:xfrm>
            <a:off x="966197" y="1780086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당신의 취향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4719E-5BE2-44FC-860F-E33DC3E5FBE4}"/>
              </a:ext>
            </a:extLst>
          </p:cNvPr>
          <p:cNvSpPr txBox="1"/>
          <p:nvPr/>
        </p:nvSpPr>
        <p:spPr>
          <a:xfrm>
            <a:off x="781001" y="2673069"/>
            <a:ext cx="4050681" cy="179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 연구원들이 생각한 개인화 추천 서비스의 미래입니다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영화 추천 앱의 유저 포트폴리오처럼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배민에서는 사용자의 음식 취향을 분석하고 그룹화 하여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 취향 포트폴리오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구성할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서비스가 발전한다면 자신도 인지하지 못했던 취향을 알 수 있고 음식 습관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취향 등을 더 잘 알 수 있겠죠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자신의 음식 포트폴리오를 친구들과 공유한다면 더욱 재밌겠네요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7636BF-C979-4F80-8FD8-58C66DA2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49" y="2503174"/>
            <a:ext cx="5347064" cy="35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08FE4-A0C5-45F9-A274-60D1039066A0}"/>
              </a:ext>
            </a:extLst>
          </p:cNvPr>
          <p:cNvSpPr txBox="1"/>
          <p:nvPr/>
        </p:nvSpPr>
        <p:spPr>
          <a:xfrm>
            <a:off x="781001" y="672951"/>
            <a:ext cx="3733125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미래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당신도 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민족이었어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E4EE8-57EE-4355-953A-086BF7360718}"/>
              </a:ext>
            </a:extLst>
          </p:cNvPr>
          <p:cNvSpPr txBox="1"/>
          <p:nvPr/>
        </p:nvSpPr>
        <p:spPr>
          <a:xfrm>
            <a:off x="848373" y="4666545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오늘 회식은 어디서 할까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446BA-3289-4A28-B051-D4B795C78BF8}"/>
              </a:ext>
            </a:extLst>
          </p:cNvPr>
          <p:cNvSpPr txBox="1"/>
          <p:nvPr/>
        </p:nvSpPr>
        <p:spPr>
          <a:xfrm>
            <a:off x="781001" y="5209324"/>
            <a:ext cx="4050681" cy="160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사람이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모여 메뉴를 정하는 건 정말 어려운 일입니다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그게 어색한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사람들끼리면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더욱 힘들겠죠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3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포트폴리오와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함께라면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간단히 해결 할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에어드랍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혹은 배민 아이디를 공유한다면 사용자들의 태그 속성값을 분석하여 가장 많이 겹치는 음식 혹은 피해야할 음식들을 추천해준다면 한결 더 편하고 쉽게 메뉴를 고를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0F0B7-D23A-41DA-803E-C8C18C245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54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두통? 이 증상 나타나면 반드시 병원 갈 것! : 네이버 포스트">
            <a:extLst>
              <a:ext uri="{FF2B5EF4-FFF2-40B4-BE49-F238E27FC236}">
                <a16:creationId xmlns:a16="http://schemas.microsoft.com/office/drawing/2014/main" id="{3B5A5F79-7D0B-4AE9-9FEC-FDEBD6B70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86"/>
          <a:stretch/>
        </p:blipFill>
        <p:spPr bwMode="auto">
          <a:xfrm>
            <a:off x="6206974" y="599855"/>
            <a:ext cx="4484839" cy="60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4243379" y="3459288"/>
            <a:ext cx="1408381" cy="1346505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726183" y="5203740"/>
            <a:ext cx="1219419" cy="1273852"/>
            <a:chOff x="1356092" y="324909"/>
            <a:chExt cx="4130308" cy="518675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84020"/>
              <a:chOff x="1442720" y="2230159"/>
              <a:chExt cx="3764874" cy="1784020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30603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298450" y="1288245"/>
              <a:ext cx="2419790" cy="493118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33159" y="2031149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14978" y="2803177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732994" y="719416"/>
            <a:ext cx="337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예상되는 리스크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726183" y="3525254"/>
            <a:ext cx="3380858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사용자의 선택을 제한할 수 있는 필터 버블 현상이 일어날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2146373" y="2007608"/>
            <a:ext cx="3296422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사용자는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아이템들이 </a:t>
            </a:r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계속 제시됨에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따라 새로운 것이 없다고 느끼게 되고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</a:t>
            </a:r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됩니다</a:t>
            </a:r>
            <a:r>
              <a:rPr lang="en-US" altLang="ko-KR" sz="1228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추천 피로도로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인해 추천이 지루해지고</a:t>
            </a:r>
            <a:r>
              <a:rPr lang="en-US" altLang="ko-KR" sz="1228">
                <a:latin typeface="배달의민족 한나체"/>
                <a:ea typeface="-윤고딕320" panose="02030504000101010101" pitchFamily="18" charset="-127"/>
              </a:rPr>
              <a:t>,  </a:t>
            </a:r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서비스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이용의 선호도가 떨어질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178339" y="5554736"/>
            <a:ext cx="341204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통해 사용자는 주문 내역과 취향에 맞게 전형화 된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모델을 갖게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취향의 자기강화 현상을 겪게 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C674144-91F0-4588-9331-C30A61F4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F10B345-0E9C-4034-B7A8-7D324EC665C7}"/>
              </a:ext>
            </a:extLst>
          </p:cNvPr>
          <p:cNvSpPr txBox="1"/>
          <p:nvPr/>
        </p:nvSpPr>
        <p:spPr>
          <a:xfrm>
            <a:off x="732994" y="1142492"/>
            <a:ext cx="3151365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</a:t>
            </a:r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리스크가 발생하게 됩니다</a:t>
            </a:r>
            <a: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244E16-23E0-4045-962C-AA8B4FB92FD7}"/>
              </a:ext>
            </a:extLst>
          </p:cNvPr>
          <p:cNvSpPr txBox="1"/>
          <p:nvPr/>
        </p:nvSpPr>
        <p:spPr>
          <a:xfrm>
            <a:off x="732994" y="3207115"/>
            <a:ext cx="1321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F2CE5E-F9E0-4AD3-BBDC-4352A3687959}"/>
              </a:ext>
            </a:extLst>
          </p:cNvPr>
          <p:cNvSpPr txBox="1"/>
          <p:nvPr/>
        </p:nvSpPr>
        <p:spPr>
          <a:xfrm>
            <a:off x="726183" y="2005362"/>
            <a:ext cx="144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A1282B-6E9E-4B56-85D2-7D562CEFD408}"/>
              </a:ext>
            </a:extLst>
          </p:cNvPr>
          <p:cNvSpPr txBox="1"/>
          <p:nvPr/>
        </p:nvSpPr>
        <p:spPr>
          <a:xfrm>
            <a:off x="2178339" y="5201484"/>
            <a:ext cx="128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6CBB8E-9671-4FC3-9418-F2E1BE5D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71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58718B-E41A-4C36-93B7-8DDFA320BF94}"/>
              </a:ext>
            </a:extLst>
          </p:cNvPr>
          <p:cNvSpPr txBox="1"/>
          <p:nvPr/>
        </p:nvSpPr>
        <p:spPr>
          <a:xfrm>
            <a:off x="5525496" y="447002"/>
            <a:ext cx="498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너에게 데이터를 </a:t>
            </a:r>
            <a:endParaRPr lang="en-US" altLang="ko-KR" sz="36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보낸다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A3E9-E841-443F-A387-ED00F1A7C59C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Free store icon png vector">
            <a:extLst>
              <a:ext uri="{FF2B5EF4-FFF2-40B4-BE49-F238E27FC236}">
                <a16:creationId xmlns:a16="http://schemas.microsoft.com/office/drawing/2014/main" id="{D288AF6B-B294-42A2-84BA-BEFE611A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1" y="4881090"/>
            <a:ext cx="703579" cy="7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B4A6BA-9078-48E6-B053-78DFCC006333}"/>
              </a:ext>
            </a:extLst>
          </p:cNvPr>
          <p:cNvSpPr txBox="1"/>
          <p:nvPr/>
        </p:nvSpPr>
        <p:spPr>
          <a:xfrm>
            <a:off x="1570301" y="5053819"/>
            <a:ext cx="2315732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2" name="Picture 8" descr="Man icon male human symbol Royalty Free Vector Image">
            <a:extLst>
              <a:ext uri="{FF2B5EF4-FFF2-40B4-BE49-F238E27FC236}">
                <a16:creationId xmlns:a16="http://schemas.microsoft.com/office/drawing/2014/main" id="{1D26A9FB-4984-4A7D-8E96-2A13DC4E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 bwMode="auto">
          <a:xfrm>
            <a:off x="5997639" y="4529842"/>
            <a:ext cx="381266" cy="5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AC92D4-57AF-4B5E-98D9-CA0BF02BF7C8}"/>
              </a:ext>
            </a:extLst>
          </p:cNvPr>
          <p:cNvSpPr txBox="1"/>
          <p:nvPr/>
        </p:nvSpPr>
        <p:spPr>
          <a:xfrm>
            <a:off x="6545755" y="4599827"/>
            <a:ext cx="269458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F114B9-B84E-47C7-BECC-153C4BF23EC6}"/>
              </a:ext>
            </a:extLst>
          </p:cNvPr>
          <p:cNvCxnSpPr>
            <a:cxnSpLocks/>
          </p:cNvCxnSpPr>
          <p:nvPr/>
        </p:nvCxnSpPr>
        <p:spPr>
          <a:xfrm>
            <a:off x="5345907" y="4178461"/>
            <a:ext cx="0" cy="31016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FF8FF5-883D-4FBE-8FAF-C98660C42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9" b="9662"/>
          <a:stretch/>
        </p:blipFill>
        <p:spPr>
          <a:xfrm>
            <a:off x="-1" y="-6"/>
            <a:ext cx="10691813" cy="3735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BE524D-8D9C-41C0-9DAC-639CF70C7049}"/>
              </a:ext>
            </a:extLst>
          </p:cNvPr>
          <p:cNvSpPr txBox="1"/>
          <p:nvPr/>
        </p:nvSpPr>
        <p:spPr>
          <a:xfrm>
            <a:off x="387577" y="453969"/>
            <a:ext cx="6278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너는 우리에게 </a:t>
            </a:r>
            <a:endParaRPr lang="en-US" altLang="ko-KR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보내고 싶다 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B89A33-36E2-45CB-8090-2D4FD1E113CA}"/>
              </a:ext>
            </a:extLst>
          </p:cNvPr>
          <p:cNvGrpSpPr/>
          <p:nvPr/>
        </p:nvGrpSpPr>
        <p:grpSpPr>
          <a:xfrm>
            <a:off x="5731669" y="6292153"/>
            <a:ext cx="4428215" cy="1051742"/>
            <a:chOff x="579073" y="4797161"/>
            <a:chExt cx="4428215" cy="1051742"/>
          </a:xfrm>
        </p:grpSpPr>
        <p:pic>
          <p:nvPicPr>
            <p:cNvPr id="1034" name="Picture 10" descr="Passage time Royalty Free Vector Image - VectorStock">
              <a:extLst>
                <a:ext uri="{FF2B5EF4-FFF2-40B4-BE49-F238E27FC236}">
                  <a16:creationId xmlns:a16="http://schemas.microsoft.com/office/drawing/2014/main" id="{EF5D0749-28BA-476A-A272-636C0E724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" t="7974" b="13464"/>
            <a:stretch/>
          </p:blipFill>
          <p:spPr bwMode="auto">
            <a:xfrm>
              <a:off x="794332" y="4797161"/>
              <a:ext cx="477665" cy="42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55A128-5711-4FD5-B06C-361F576A508D}"/>
                </a:ext>
              </a:extLst>
            </p:cNvPr>
            <p:cNvSpPr txBox="1"/>
            <p:nvPr/>
          </p:nvSpPr>
          <p:spPr>
            <a:xfrm>
              <a:off x="1393159" y="4807756"/>
              <a:ext cx="2292952" cy="35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79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코로나 이후 현재까지</a:t>
              </a:r>
              <a:endParaRPr lang="en-US" altLang="ko-KR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096C9-ABCC-4B6F-A63E-77CA838B367A}"/>
                </a:ext>
              </a:extLst>
            </p:cNvPr>
            <p:cNvSpPr txBox="1"/>
            <p:nvPr/>
          </p:nvSpPr>
          <p:spPr>
            <a:xfrm>
              <a:off x="579073" y="5448793"/>
              <a:ext cx="44282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코로나로 베달 시장이 크게 변했습니다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그래서 저희는 코로나 이후부터 현재까지의 데이터를 원합니다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5CD9209-A450-4094-B832-7FA71456B151}"/>
              </a:ext>
            </a:extLst>
          </p:cNvPr>
          <p:cNvSpPr txBox="1"/>
          <p:nvPr/>
        </p:nvSpPr>
        <p:spPr>
          <a:xfrm>
            <a:off x="652635" y="5721707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리뷰 데이터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표시되어 있는 리뷰데이터가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데이터는 메뉴별 속성값을 찾는데 사용할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302E25-B5D7-4FD7-AD67-CC3B59E49404}"/>
              </a:ext>
            </a:extLst>
          </p:cNvPr>
          <p:cNvSpPr txBox="1"/>
          <p:nvPr/>
        </p:nvSpPr>
        <p:spPr>
          <a:xfrm>
            <a:off x="648501" y="6515033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영업 정보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현재 가게가 영업 중인지 확인을 위해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추천되는 가게가 영업을 하지 않고 있으면 큰일이잖아요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B2DE-4C00-4E64-AE6C-7A6DA2C0E221}"/>
              </a:ext>
            </a:extLst>
          </p:cNvPr>
          <p:cNvSpPr txBox="1"/>
          <p:nvPr/>
        </p:nvSpPr>
        <p:spPr>
          <a:xfrm>
            <a:off x="5731669" y="5348506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별 주문 내역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패턴 분석을 위해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VIP(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귀한분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이상의 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내역에는 가게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일시가 들어있어야 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30228-44FD-4E87-ABB6-F12B7C54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67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528C0A-8B0F-4EAD-91F3-25B8253E89E0}"/>
              </a:ext>
            </a:extLst>
          </p:cNvPr>
          <p:cNvSpPr txBox="1"/>
          <p:nvPr/>
        </p:nvSpPr>
        <p:spPr>
          <a:xfrm>
            <a:off x="5548054" y="1121602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좋은 음식을 먹고 싶은 곳에서 먹게 해준 여러분들에게 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좋아하는 음식을 먹고 싶은 곳에서 먹게 해주겠습니다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4F1CD-AE9A-4FEA-8D25-4451014F1BA4}"/>
              </a:ext>
            </a:extLst>
          </p:cNvPr>
          <p:cNvSpPr txBox="1"/>
          <p:nvPr/>
        </p:nvSpPr>
        <p:spPr>
          <a:xfrm>
            <a:off x="2709339" y="5924141"/>
            <a:ext cx="7928665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모델의 테스트 타겟은 바로 여러분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 </a:t>
            </a: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입니다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15" name="Picture 12" descr="Location Vector Art, Icons, and Graphics for Free Download">
            <a:extLst>
              <a:ext uri="{FF2B5EF4-FFF2-40B4-BE49-F238E27FC236}">
                <a16:creationId xmlns:a16="http://schemas.microsoft.com/office/drawing/2014/main" id="{05E1D476-0748-4518-87AD-3E77A6CCB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5401" r="19883" b="6836"/>
          <a:stretch/>
        </p:blipFill>
        <p:spPr bwMode="auto">
          <a:xfrm>
            <a:off x="631364" y="729937"/>
            <a:ext cx="332755" cy="4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899084-E4F8-4FAB-BEEB-E71745AB4B3B}"/>
              </a:ext>
            </a:extLst>
          </p:cNvPr>
          <p:cNvSpPr txBox="1"/>
          <p:nvPr/>
        </p:nvSpPr>
        <p:spPr>
          <a:xfrm>
            <a:off x="1112742" y="750677"/>
            <a:ext cx="405363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서울특별시 송파구 방이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위례성대로 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주변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98DE6-A161-45A1-AD1B-147BBBE35393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C9FCD-DEBD-4B49-A840-84D5D751A8EE}"/>
              </a:ext>
            </a:extLst>
          </p:cNvPr>
          <p:cNvSpPr txBox="1"/>
          <p:nvPr/>
        </p:nvSpPr>
        <p:spPr>
          <a:xfrm>
            <a:off x="631364" y="1491177"/>
            <a:ext cx="442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저희는 테스트 기준 위치를 우아한 형제들 본사 위치로 잡았습니다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모델의 테스트 타켓은 바로 여러분입니다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A6A3A7-D6EF-4898-A8B5-2031B7A4CD23}"/>
              </a:ext>
            </a:extLst>
          </p:cNvPr>
          <p:cNvCxnSpPr>
            <a:cxnSpLocks/>
          </p:cNvCxnSpPr>
          <p:nvPr/>
        </p:nvCxnSpPr>
        <p:spPr>
          <a:xfrm flipH="1">
            <a:off x="5345907" y="199304"/>
            <a:ext cx="1" cy="265927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FA64B9D-1DF4-477F-BF5C-AB371A646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6"/>
          <a:stretch/>
        </p:blipFill>
        <p:spPr>
          <a:xfrm>
            <a:off x="0" y="3150778"/>
            <a:ext cx="10691813" cy="44095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7FC60C-8AED-42D5-8D2C-9C4F58B9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E4F9C-3F52-4992-95B6-93760E51FA96}"/>
              </a:ext>
            </a:extLst>
          </p:cNvPr>
          <p:cNvSpPr txBox="1"/>
          <p:nvPr/>
        </p:nvSpPr>
        <p:spPr>
          <a:xfrm>
            <a:off x="5572438" y="2527877"/>
            <a:ext cx="44282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읽어주셔서 감사합니다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857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86898866-51A9-42ED-B1C2-6D275B324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1" b="6063"/>
          <a:stretch/>
        </p:blipFill>
        <p:spPr bwMode="auto">
          <a:xfrm>
            <a:off x="8436763" y="-2898019"/>
            <a:ext cx="4507425" cy="25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AD1E8-A33F-40A0-ACEA-7E2E6BFA9BE1}"/>
              </a:ext>
            </a:extLst>
          </p:cNvPr>
          <p:cNvSpPr txBox="1"/>
          <p:nvPr/>
        </p:nvSpPr>
        <p:spPr>
          <a:xfrm>
            <a:off x="3233687" y="703524"/>
            <a:ext cx="4224437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이렇게까지 한 사람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 밖에 없을 </a:t>
            </a:r>
            <a:r>
              <a:rPr lang="ko-KR" altLang="en-US" sz="2806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껄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8AC42-C1A5-472E-B798-94B694F0D711}"/>
              </a:ext>
            </a:extLst>
          </p:cNvPr>
          <p:cNvSpPr txBox="1"/>
          <p:nvPr/>
        </p:nvSpPr>
        <p:spPr>
          <a:xfrm>
            <a:off x="7676650" y="-836065"/>
            <a:ext cx="422443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 이상한 사람 아닙니다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저희는 이런 사람입니다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713F8-E35D-4F58-A961-C5965564F360}"/>
              </a:ext>
            </a:extLst>
          </p:cNvPr>
          <p:cNvSpPr txBox="1"/>
          <p:nvPr/>
        </p:nvSpPr>
        <p:spPr>
          <a:xfrm>
            <a:off x="-3321402" y="-4385324"/>
            <a:ext cx="2914774" cy="392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전성호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김차헌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문호준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이승희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이아리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삶은아리처럼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76934-5229-46EF-8F23-25CB98196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688" y1="41641" x2="42813" y2="53281"/>
                        <a14:foregroundMark x1="42813" y1="53281" x2="49609" y2="59844"/>
                        <a14:foregroundMark x1="49609" y1="59844" x2="58125" y2="64063"/>
                        <a14:foregroundMark x1="58125" y1="64063" x2="63750" y2="47578"/>
                        <a14:foregroundMark x1="63750" y1="47578" x2="58047" y2="41719"/>
                        <a14:foregroundMark x1="58047" y1="41719" x2="52266" y2="42891"/>
                        <a14:foregroundMark x1="37300" y1="33342" x2="35313" y2="45156"/>
                        <a14:foregroundMark x1="38125" y1="28438" x2="37468" y2="32342"/>
                        <a14:foregroundMark x1="35313" y1="45156" x2="42266" y2="45625"/>
                        <a14:foregroundMark x1="42266" y1="45625" x2="42734" y2="32031"/>
                        <a14:foregroundMark x1="42734" y1="32031" x2="37891" y2="29141"/>
                        <a14:foregroundMark x1="54844" y1="27266" x2="54844" y2="34375"/>
                        <a14:foregroundMark x1="54844" y1="34375" x2="54609" y2="27578"/>
                        <a14:foregroundMark x1="63359" y1="51016" x2="55625" y2="42266"/>
                        <a14:foregroundMark x1="55625" y1="42266" x2="49531" y2="47734"/>
                        <a14:foregroundMark x1="49531" y1="47734" x2="55937" y2="51875"/>
                        <a14:foregroundMark x1="55937" y1="51875" x2="63047" y2="48281"/>
                        <a14:foregroundMark x1="63047" y1="48281" x2="63047" y2="48281"/>
                        <a14:foregroundMark x1="74688" y1="57109" x2="72344" y2="63906"/>
                        <a14:foregroundMark x1="72344" y1="63906" x2="74531" y2="58359"/>
                        <a14:foregroundMark x1="63281" y1="58984" x2="64844" y2="67656"/>
                        <a14:foregroundMark x1="64844" y1="67656" x2="57500" y2="68438"/>
                        <a14:foregroundMark x1="57500" y1="68438" x2="57969" y2="60625"/>
                        <a14:foregroundMark x1="57969" y1="60625" x2="63594" y2="61016"/>
                        <a14:backgroundMark x1="42500" y1="15000" x2="37813" y2="21172"/>
                        <a14:backgroundMark x1="37813" y1="21172" x2="32734" y2="39766"/>
                        <a14:backgroundMark x1="32734" y1="39766" x2="24063" y2="47813"/>
                        <a14:backgroundMark x1="24063" y1="47813" x2="9141" y2="42266"/>
                        <a14:backgroundMark x1="9141" y1="42266" x2="11094" y2="19375"/>
                        <a14:backgroundMark x1="11094" y1="19375" x2="18984" y2="8828"/>
                        <a14:backgroundMark x1="18984" y1="8828" x2="37500" y2="9219"/>
                        <a14:backgroundMark x1="37500" y1="9219" x2="41797" y2="14844"/>
                        <a14:backgroundMark x1="41797" y1="14844" x2="41484" y2="15547"/>
                        <a14:backgroundMark x1="29922" y1="51406" x2="28047" y2="67500"/>
                        <a14:backgroundMark x1="28047" y1="67500" x2="33828" y2="72266"/>
                        <a14:backgroundMark x1="33828" y1="72266" x2="25859" y2="74141"/>
                        <a14:backgroundMark x1="25859" y1="74141" x2="15937" y2="68984"/>
                        <a14:backgroundMark x1="15937" y1="68984" x2="17734" y2="57656"/>
                        <a14:backgroundMark x1="17734" y1="57656" x2="23438" y2="50781"/>
                        <a14:backgroundMark x1="23438" y1="50781" x2="29297" y2="52578"/>
                        <a14:backgroundMark x1="56406" y1="26719" x2="56250" y2="34609"/>
                        <a14:backgroundMark x1="56250" y1="34609" x2="62266" y2="39141"/>
                        <a14:backgroundMark x1="62266" y1="39141" x2="65547" y2="31719"/>
                        <a14:backgroundMark x1="65547" y1="31719" x2="62109" y2="25234"/>
                        <a14:backgroundMark x1="62109" y1="25234" x2="57109" y2="28594"/>
                        <a14:backgroundMark x1="36953" y1="31719" x2="34141" y2="40469"/>
                        <a14:backgroundMark x1="34141" y1="40469" x2="34453" y2="32188"/>
                        <a14:backgroundMark x1="34453" y1="32188" x2="36406" y2="34063"/>
                      </a14:backgroundRemoval>
                    </a14:imgEffect>
                  </a14:imgLayer>
                </a14:imgProps>
              </a:ext>
            </a:extLst>
          </a:blip>
          <a:srcRect l="27283" t="11235" r="23829" b="28395"/>
          <a:stretch/>
        </p:blipFill>
        <p:spPr>
          <a:xfrm>
            <a:off x="2455288" y="5062579"/>
            <a:ext cx="2070182" cy="2556361"/>
          </a:xfrm>
          <a:prstGeom prst="rect">
            <a:avLst/>
          </a:prstGeom>
        </p:spPr>
      </p:pic>
      <p:pic>
        <p:nvPicPr>
          <p:cNvPr id="8" name="그림 7" descr="산, 실외, 자연, 바위이(가) 표시된 사진&#10;&#10;자동 생성된 설명">
            <a:extLst>
              <a:ext uri="{FF2B5EF4-FFF2-40B4-BE49-F238E27FC236}">
                <a16:creationId xmlns:a16="http://schemas.microsoft.com/office/drawing/2014/main" id="{F3825C37-1D0F-44DB-8C22-25E109BDEF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6" b="99677" l="9976" r="89984">
                        <a14:foregroundMark x1="51131" y1="60945" x2="50767" y2="53958"/>
                        <a14:foregroundMark x1="50767" y1="53958" x2="55372" y2="59895"/>
                        <a14:foregroundMark x1="52423" y1="53756" x2="49677" y2="56704"/>
                        <a14:foregroundMark x1="52625" y1="53352" x2="59733" y2="90953"/>
                        <a14:foregroundMark x1="59733" y1="90953" x2="58562" y2="99677"/>
                        <a14:foregroundMark x1="49475" y1="57795" x2="55291" y2="58199"/>
                        <a14:foregroundMark x1="54200" y1="52787" x2="54604" y2="57633"/>
                        <a14:foregroundMark x1="48910" y1="55129" x2="48788" y2="59451"/>
                        <a14:backgroundMark x1="47132" y1="23910" x2="18780" y2="75202"/>
                        <a14:backgroundMark x1="18780" y1="75202" x2="18134" y2="77666"/>
                        <a14:backgroundMark x1="69548" y1="52706" x2="76131" y2="89297"/>
                        <a14:backgroundMark x1="57068" y1="54200" x2="58643" y2="61753"/>
                        <a14:backgroundMark x1="58643" y1="61753" x2="66963" y2="73748"/>
                        <a14:backgroundMark x1="66963" y1="73748" x2="69750" y2="83562"/>
                        <a14:backgroundMark x1="69750" y1="83562" x2="69386" y2="69184"/>
                        <a14:backgroundMark x1="69386" y1="69184" x2="64701" y2="56300"/>
                        <a14:backgroundMark x1="47536" y1="52908" x2="46244" y2="61551"/>
                        <a14:backgroundMark x1="46244" y1="61551" x2="40347" y2="69467"/>
                        <a14:backgroundMark x1="40347" y1="69467" x2="38166" y2="83239"/>
                        <a14:backgroundMark x1="38166" y1="83239" x2="36632" y2="61874"/>
                        <a14:backgroundMark x1="36632" y1="61874" x2="39701" y2="53352"/>
                        <a14:backgroundMark x1="47132" y1="35541" x2="59410" y2="54200"/>
                        <a14:backgroundMark x1="43296" y1="21607" x2="99596" y2="55654"/>
                        <a14:backgroundMark x1="65953" y1="92286" x2="64701" y2="96931"/>
                        <a14:backgroundMark x1="47940" y1="62359" x2="46688" y2="64176"/>
                        <a14:backgroundMark x1="48344" y1="61793" x2="48344" y2="63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6" t="49958" r="31428" b="849"/>
          <a:stretch/>
        </p:blipFill>
        <p:spPr>
          <a:xfrm>
            <a:off x="694664" y="4617069"/>
            <a:ext cx="2213994" cy="3327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D28D1-784F-49D6-88F3-892D66F497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1" b="95263" l="9987" r="89881">
                        <a14:foregroundMark x1="63128" y1="81101" x2="61078" y2="88641"/>
                        <a14:foregroundMark x1="61078" y1="88641" x2="61343" y2="90675"/>
                        <a14:foregroundMark x1="38757" y1="89559" x2="38360" y2="89559"/>
                        <a14:foregroundMark x1="37963" y1="89559" x2="35086" y2="91989"/>
                        <a14:foregroundMark x1="33201" y1="93477" x2="42361" y2="91443"/>
                        <a14:foregroundMark x1="42361" y1="91443" x2="42493" y2="90303"/>
                        <a14:foregroundMark x1="40708" y1="92584" x2="32308" y2="95263"/>
                        <a14:foregroundMark x1="42097" y1="83408" x2="51290" y2="82217"/>
                        <a14:foregroundMark x1="51290" y1="82217" x2="42427" y2="84524"/>
                        <a14:foregroundMark x1="42427" y1="84524" x2="49107" y2="81920"/>
                        <a14:foregroundMark x1="51620" y1="56275" x2="50926" y2="57168"/>
                        <a14:backgroundMark x1="31217" y1="6746" x2="31217" y2="6746"/>
                        <a14:backgroundMark x1="13459" y1="43651" x2="13459" y2="43651"/>
                        <a14:backgroundMark x1="11772" y1="40848" x2="12500" y2="51513"/>
                        <a14:backgroundMark x1="12500" y1="51513" x2="12500" y2="51513"/>
                        <a14:backgroundMark x1="11210" y1="32564" x2="13261" y2="48289"/>
                        <a14:backgroundMark x1="13261" y1="48289" x2="13261" y2="48289"/>
                        <a14:backgroundMark x1="15311" y1="41543" x2="15311" y2="41543"/>
                        <a14:backgroundMark x1="14749" y1="53621" x2="21131" y2="53894"/>
                        <a14:backgroundMark x1="17758" y1="55432" x2="21495" y2="55308"/>
                        <a14:backgroundMark x1="21495" y1="54315" x2="21495" y2="54315"/>
                        <a14:backgroundMark x1="15873" y1="56275" x2="15873" y2="56275"/>
                        <a14:backgroundMark x1="15873" y1="54043" x2="31978" y2="49554"/>
                        <a14:backgroundMark x1="31978" y1="49554" x2="31978" y2="49554"/>
                        <a14:backgroundMark x1="36640" y1="46181" x2="35351" y2="53323"/>
                        <a14:backgroundMark x1="35351" y1="53323" x2="16799" y2="57118"/>
                        <a14:backgroundMark x1="11772" y1="54464" x2="34226" y2="49826"/>
                        <a14:backgroundMark x1="34226" y1="49826" x2="35152" y2="44072"/>
                        <a14:backgroundMark x1="34028" y1="47991" x2="33466" y2="58532"/>
                        <a14:backgroundMark x1="33466" y1="58532" x2="33466" y2="58532"/>
                        <a14:backgroundMark x1="39087" y1="41964" x2="26918" y2="71850"/>
                        <a14:backgroundMark x1="26918" y1="71850" x2="26918" y2="71850"/>
                        <a14:backgroundMark x1="37401" y1="40278" x2="10813" y2="76488"/>
                        <a14:backgroundMark x1="10813" y1="76488" x2="10813" y2="76488"/>
                        <a14:backgroundMark x1="48446" y1="41815" x2="24471" y2="74950"/>
                        <a14:backgroundMark x1="24471" y1="74950" x2="24471" y2="74950"/>
                        <a14:backgroundMark x1="62665" y1="40427" x2="85681" y2="60218"/>
                        <a14:backgroundMark x1="85681" y1="60218" x2="85681" y2="60218"/>
                        <a14:backgroundMark x1="68089" y1="48140" x2="82110" y2="52778"/>
                        <a14:backgroundMark x1="82110" y1="52778" x2="82110" y2="52778"/>
                        <a14:backgroundMark x1="59259" y1="44172" x2="49901" y2="44370"/>
                        <a14:backgroundMark x1="54530" y1="44816" x2="49140" y2="53100"/>
                        <a14:backgroundMark x1="49140" y1="53100" x2="41369" y2="59425"/>
                        <a14:backgroundMark x1="41369" y1="59425" x2="37765" y2="66543"/>
                        <a14:backgroundMark x1="37765" y1="66543" x2="37665" y2="68452"/>
                        <a14:backgroundMark x1="62930" y1="53547" x2="68651" y2="57118"/>
                        <a14:backgroundMark x1="48286" y1="55431" x2="45569" y2="56969"/>
                        <a14:backgroundMark x1="45569" y1="56969" x2="45569" y2="56969"/>
                        <a14:backgroundMark x1="53803" y1="51314" x2="48016" y2="56870"/>
                        <a14:backgroundMark x1="48016" y1="56870" x2="47421" y2="56870"/>
                        <a14:backgroundMark x1="53935" y1="51563" x2="53406" y2="52406"/>
                        <a14:backgroundMark x1="53505" y1="51538" x2="53009" y2="53745"/>
                        <a14:backgroundMark x1="53968" y1="52803" x2="53737" y2="51091"/>
                        <a14:backgroundMark x1="54067" y1="52877" x2="55060" y2="54688"/>
                        <a14:backgroundMark x1="54530" y1="54712" x2="50761" y2="55605"/>
                        <a14:backgroundMark x1="43882" y1="58581" x2="39980" y2="60392"/>
                        <a14:backgroundMark x1="44114" y1="58780" x2="44544" y2="60516"/>
                        <a14:backgroundMark x1="43585" y1="60466" x2="42923" y2="60640"/>
                        <a14:backgroundMark x1="43882" y1="60590" x2="40046" y2="62475"/>
                        <a14:backgroundMark x1="39484" y1="64087" x2="39517" y2="64236"/>
                        <a14:backgroundMark x1="39517" y1="64236" x2="39914" y2="66270"/>
                        <a14:backgroundMark x1="39649" y1="66270" x2="39914" y2="64063"/>
                        <a14:backgroundMark x1="39716" y1="65650" x2="39782" y2="66245"/>
                        <a14:backgroundMark x1="39616" y1="66047" x2="39616" y2="66220"/>
                        <a14:backgroundMark x1="39385" y1="66295" x2="39087" y2="67138"/>
                        <a14:backgroundMark x1="43320" y1="85466" x2="43386" y2="89509"/>
                        <a14:backgroundMark x1="44147" y1="69494" x2="44577" y2="69519"/>
                      </a14:backgroundRemoval>
                    </a14:imgEffect>
                  </a14:imgLayer>
                </a14:imgProps>
              </a:ext>
            </a:extLst>
          </a:blip>
          <a:srcRect l="30356" t="45775" r="27830" b="3166"/>
          <a:stretch/>
        </p:blipFill>
        <p:spPr>
          <a:xfrm>
            <a:off x="3581502" y="4921826"/>
            <a:ext cx="2535714" cy="412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F6111-6081-4386-8FB8-4BC9742A22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439" b="98016" l="11434" r="49082">
                        <a14:foregroundMark x1="36782" y1="48604" x2="35789" y2="31151"/>
                        <a14:foregroundMark x1="37029" y1="52943" x2="36883" y2="50370"/>
                        <a14:foregroundMark x1="35789" y1="31151" x2="29142" y2="29365"/>
                        <a14:foregroundMark x1="29142" y1="29365" x2="25437" y2="34151"/>
                        <a14:foregroundMark x1="13377" y1="69888" x2="11458" y2="75132"/>
                        <a14:foregroundMark x1="18694" y1="55366" x2="17841" y2="57695"/>
                        <a14:foregroundMark x1="11458" y1="75132" x2="13988" y2="81845"/>
                        <a14:foregroundMark x1="13988" y1="81845" x2="19296" y2="75595"/>
                        <a14:foregroundMark x1="19296" y1="75595" x2="31076" y2="82242"/>
                        <a14:foregroundMark x1="42186" y1="82486" x2="43130" y2="82507"/>
                        <a14:foregroundMark x1="31076" y1="82242" x2="40924" y2="82459"/>
                        <a14:foregroundMark x1="43130" y1="82507" x2="48016" y2="79497"/>
                        <a14:foregroundMark x1="48016" y1="79497" x2="48909" y2="65509"/>
                        <a14:foregroundMark x1="48909" y1="65509" x2="46175" y2="59270"/>
                        <a14:foregroundMark x1="43876" y1="56772" x2="37698" y2="52745"/>
                        <a14:foregroundMark x1="37698" y1="52745" x2="34598" y2="52480"/>
                        <a14:foregroundMark x1="18576" y1="81548" x2="14683" y2="93585"/>
                        <a14:foregroundMark x1="14683" y1="93585" x2="14683" y2="93386"/>
                        <a14:foregroundMark x1="18849" y1="81911" x2="15972" y2="93915"/>
                        <a14:foregroundMark x1="15972" y1="93915" x2="24678" y2="99206"/>
                        <a14:foregroundMark x1="24678" y1="99206" x2="40278" y2="98016"/>
                        <a14:foregroundMark x1="41641" y1="82270" x2="41890" y2="79398"/>
                        <a14:foregroundMark x1="41103" y1="88484" x2="41598" y2="82767"/>
                        <a14:foregroundMark x1="40278" y1="98016" x2="40545" y2="94936"/>
                        <a14:foregroundMark x1="41890" y1="79398" x2="42460" y2="78836"/>
                        <a14:foregroundMark x1="34325" y1="29530" x2="28348" y2="28472"/>
                        <a14:foregroundMark x1="28348" y1="28472" x2="26811" y2="29993"/>
                        <a14:foregroundMark x1="35020" y1="30357" x2="27852" y2="32672"/>
                        <a14:foregroundMark x1="27852" y1="32672" x2="27852" y2="32672"/>
                        <a14:foregroundMark x1="14590" y1="64575" x2="14137" y2="65906"/>
                        <a14:foregroundMark x1="16366" y1="59355" x2="15974" y2="60508"/>
                        <a14:foregroundMark x1="15051" y1="68923" x2="16642" y2="74173"/>
                        <a14:foregroundMark x1="16642" y1="74173" x2="36186" y2="82077"/>
                        <a14:foregroundMark x1="36186" y1="82077" x2="42956" y2="80159"/>
                        <a14:foregroundMark x1="42956" y1="80159" x2="46974" y2="75331"/>
                        <a14:foregroundMark x1="46974" y1="75331" x2="49082" y2="66733"/>
                        <a14:foregroundMark x1="49082" y1="66733" x2="45972" y2="59578"/>
                        <a14:foregroundMark x1="43377" y1="55819" x2="38021" y2="52183"/>
                        <a14:foregroundMark x1="38021" y1="52183" x2="29241" y2="50397"/>
                        <a14:foregroundMark x1="29241" y1="50397" x2="24435" y2="52259"/>
                        <a14:foregroundMark x1="13781" y1="67169" x2="13368" y2="69312"/>
                        <a14:foregroundMark x1="13368" y1="69312" x2="17783" y2="75728"/>
                        <a14:foregroundMark x1="17783" y1="75728" x2="17783" y2="75728"/>
                        <a14:foregroundMark x1="35144" y1="31019" x2="27654" y2="29993"/>
                        <a14:foregroundMark x1="27654" y1="29993" x2="29588" y2="38360"/>
                        <a14:foregroundMark x1="29588" y1="38360" x2="34846" y2="32143"/>
                        <a14:foregroundMark x1="34846" y1="32143" x2="35144" y2="30357"/>
                        <a14:foregroundMark x1="25047" y1="34042" x2="24242" y2="37311"/>
                        <a14:foregroundMark x1="23792" y1="36911" x2="26410" y2="46401"/>
                        <a14:foregroundMark x1="19112" y1="55779" x2="17659" y2="56845"/>
                        <a14:foregroundMark x1="17659" y1="56845" x2="17065" y2="58863"/>
                        <a14:foregroundMark x1="16374" y1="66455" x2="27108" y2="68287"/>
                        <a14:foregroundMark x1="27108" y1="68287" x2="31796" y2="63393"/>
                        <a14:foregroundMark x1="31796" y1="63393" x2="29638" y2="53770"/>
                        <a14:foregroundMark x1="29638" y1="53770" x2="26538" y2="50298"/>
                        <a14:foregroundMark x1="25322" y1="35417" x2="24975" y2="35747"/>
                        <a14:foregroundMark x1="13566" y1="71528" x2="16532" y2="64481"/>
                        <a14:foregroundMark x1="19204" y1="59889" x2="24430" y2="53935"/>
                        <a14:foregroundMark x1="24430" y1="53935" x2="30407" y2="64848"/>
                        <a14:foregroundMark x1="30407" y1="64848" x2="20759" y2="70767"/>
                        <a14:foregroundMark x1="20759" y1="70767" x2="17560" y2="64484"/>
                        <a14:foregroundMark x1="17560" y1="64484" x2="17560" y2="64484"/>
                        <a14:foregroundMark x1="26389" y1="39319" x2="26538" y2="36971"/>
                        <a14:foregroundMark x1="25570" y1="35417" x2="25422" y2="36243"/>
                        <a14:foregroundMark x1="25744" y1="36905" x2="25198" y2="40377"/>
                        <a14:backgroundMark x1="26959" y1="27414" x2="26174" y2="29721"/>
                        <a14:backgroundMark x1="25982" y1="49645" x2="26042" y2="50430"/>
                        <a14:backgroundMark x1="25735" y1="46396" x2="25801" y2="47265"/>
                        <a14:backgroundMark x1="23630" y1="50857" x2="18750" y2="51720"/>
                        <a14:backgroundMark x1="26042" y1="50430" x2="25444" y2="50536"/>
                        <a14:backgroundMark x1="16951" y1="56493" x2="16245" y2="58366"/>
                        <a14:backgroundMark x1="18750" y1="51720" x2="17551" y2="54900"/>
                        <a14:backgroundMark x1="16245" y1="58366" x2="12401" y2="63095"/>
                        <a14:backgroundMark x1="12401" y1="63095" x2="10392" y2="71462"/>
                        <a14:backgroundMark x1="10392" y1="71462" x2="9226" y2="37632"/>
                        <a14:backgroundMark x1="9226" y1="37632" x2="17188" y2="30159"/>
                        <a14:backgroundMark x1="17188" y1="30159" x2="25099" y2="27414"/>
                        <a14:backgroundMark x1="25099" y1="27414" x2="26612" y2="29266"/>
                        <a14:backgroundMark x1="37649" y1="33962" x2="36161" y2="49140"/>
                        <a14:backgroundMark x1="36161" y1="49140" x2="42312" y2="52315"/>
                        <a14:backgroundMark x1="42312" y1="52315" x2="45933" y2="59226"/>
                        <a14:backgroundMark x1="45933" y1="59226" x2="51017" y2="51488"/>
                        <a14:backgroundMark x1="51017" y1="51488" x2="50818" y2="44345"/>
                        <a14:backgroundMark x1="50818" y1="44345" x2="44891" y2="42923"/>
                        <a14:backgroundMark x1="44891" y1="42923" x2="37773" y2="47950"/>
                        <a14:backgroundMark x1="37773" y1="47950" x2="42163" y2="52480"/>
                        <a14:backgroundMark x1="42163" y1="52480" x2="42237" y2="52315"/>
                        <a14:backgroundMark x1="37500" y1="42030" x2="36657" y2="49239"/>
                        <a14:backgroundMark x1="36657" y1="49239" x2="37922" y2="42857"/>
                        <a14:backgroundMark x1="24258" y1="41042" x2="24702" y2="46263"/>
                        <a14:backgroundMark x1="24702" y1="46263" x2="20437" y2="51190"/>
                        <a14:backgroundMark x1="20437" y1="51190" x2="14955" y2="47156"/>
                        <a14:backgroundMark x1="14955" y1="47156" x2="16989" y2="39220"/>
                        <a14:backgroundMark x1="16989" y1="39220" x2="23140" y2="38856"/>
                        <a14:backgroundMark x1="23140" y1="38856" x2="24926" y2="46296"/>
                        <a14:backgroundMark x1="24926" y1="46296" x2="24256" y2="48512"/>
                        <a14:backgroundMark x1="21113" y1="55244" x2="17124" y2="60973"/>
                        <a14:backgroundMark x1="17891" y1="55741" x2="19221" y2="50496"/>
                        <a14:backgroundMark x1="19221" y1="50496" x2="21764" y2="52900"/>
                        <a14:backgroundMark x1="21050" y1="55290" x2="17956" y2="59656"/>
                        <a14:backgroundMark x1="17956" y1="59656" x2="21907" y2="54662"/>
                        <a14:backgroundMark x1="46503" y1="84821" x2="40997" y2="82639"/>
                        <a14:backgroundMark x1="40997" y1="82639" x2="39484" y2="95139"/>
                        <a14:backgroundMark x1="39484" y1="95139" x2="46602" y2="90013"/>
                        <a14:backgroundMark x1="46602" y1="90013" x2="46305" y2="85549"/>
                        <a14:backgroundMark x1="42981" y1="85351" x2="40030" y2="94577"/>
                        <a14:backgroundMark x1="40030" y1="94577" x2="43155" y2="86243"/>
                        <a14:backgroundMark x1="43155" y1="86243" x2="43155" y2="85119"/>
                        <a14:backgroundMark x1="41989" y1="84821" x2="38889" y2="96098"/>
                        <a14:backgroundMark x1="38889" y1="96098" x2="41245" y2="89120"/>
                        <a14:backgroundMark x1="41245" y1="89120" x2="40427" y2="88029"/>
                        <a14:backgroundMark x1="15582" y1="66485" x2="13641" y2="70106"/>
                        <a14:backgroundMark x1="17204" y1="63456" x2="16580" y2="64621"/>
                        <a14:backgroundMark x1="18315" y1="61384" x2="17238" y2="63394"/>
                        <a14:backgroundMark x1="26364" y1="46362" x2="19642" y2="58907"/>
                        <a14:backgroundMark x1="13641" y1="70106" x2="12054" y2="63095"/>
                        <a14:backgroundMark x1="12054" y1="63095" x2="19444" y2="49967"/>
                        <a14:backgroundMark x1="19444" y1="49967" x2="24802" y2="45503"/>
                        <a14:backgroundMark x1="24802" y1="45503" x2="26166" y2="47784"/>
                        <a14:backgroundMark x1="25942" y1="48214" x2="21503" y2="54365"/>
                        <a14:backgroundMark x1="21503" y1="54365" x2="26910" y2="47222"/>
                        <a14:backgroundMark x1="22371" y1="53075" x2="14038" y2="67394"/>
                        <a14:backgroundMark x1="14038" y1="67394" x2="16245" y2="57804"/>
                        <a14:backgroundMark x1="16245" y1="57804" x2="20833" y2="50794"/>
                        <a14:backgroundMark x1="20833" y1="50794" x2="20114" y2="55919"/>
                        <a14:backgroundMark x1="20387" y1="55126" x2="14286" y2="64319"/>
                        <a14:backgroundMark x1="14286" y1="64319" x2="16766" y2="62103"/>
                        <a14:backgroundMark x1="20709" y1="53373" x2="15972" y2="53935"/>
                        <a14:backgroundMark x1="19866" y1="52910" x2="15079" y2="58433"/>
                        <a14:backgroundMark x1="15079" y1="58433" x2="13294" y2="66005"/>
                        <a14:backgroundMark x1="13294" y1="66005" x2="20883" y2="53009"/>
                        <a14:backgroundMark x1="20883" y1="53009" x2="19048" y2="52712"/>
                        <a14:backgroundMark x1="18378" y1="53340" x2="17733" y2="54200"/>
                        <a14:backgroundMark x1="17733" y1="54200" x2="17609" y2="54861"/>
                        <a14:backgroundMark x1="26314" y1="28935" x2="23289" y2="36739"/>
                        <a14:backgroundMark x1="23289" y1="36739" x2="18130" y2="40509"/>
                        <a14:backgroundMark x1="18130" y1="40509" x2="13765" y2="35813"/>
                        <a14:backgroundMark x1="13765" y1="35813" x2="21230" y2="27943"/>
                        <a14:backgroundMark x1="21230" y1="27943" x2="23537" y2="34623"/>
                        <a14:backgroundMark x1="23537" y1="34623" x2="21999" y2="40245"/>
                        <a14:backgroundMark x1="24082" y1="37169" x2="23810" y2="37632"/>
                      </a14:backgroundRemoval>
                    </a14:imgEffect>
                  </a14:imgLayer>
                </a14:imgProps>
              </a:ext>
            </a:extLst>
          </a:blip>
          <a:srcRect l="8333" t="22840" r="46574"/>
          <a:stretch/>
        </p:blipFill>
        <p:spPr>
          <a:xfrm>
            <a:off x="7485082" y="3969271"/>
            <a:ext cx="2785029" cy="357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4A289-3902-44DF-B44D-23A407711D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313" y1="56667" x2="40417" y2="65104"/>
                        <a14:foregroundMark x1="40417" y1="65104" x2="45313" y2="73125"/>
                        <a14:foregroundMark x1="45313" y1="73125" x2="53794" y2="74034"/>
                        <a14:foregroundMark x1="54712" y1="73993" x2="62813" y2="73125"/>
                        <a14:foregroundMark x1="62813" y1="73125" x2="45208" y2="57083"/>
                        <a14:backgroundMark x1="81563" y1="83333" x2="71875" y2="76458"/>
                        <a14:backgroundMark x1="71875" y1="76458" x2="56619" y2="75926"/>
                        <a14:backgroundMark x1="47938" y1="75761" x2="42813" y2="84167"/>
                        <a14:backgroundMark x1="42813" y1="84167" x2="59271" y2="86042"/>
                        <a14:backgroundMark x1="59271" y1="86042" x2="75417" y2="86042"/>
                        <a14:backgroundMark x1="75417" y1="86042" x2="79583" y2="80521"/>
                        <a14:backgroundMark x1="19063" y1="63750" x2="12812" y2="72604"/>
                        <a14:backgroundMark x1="12812" y1="72604" x2="12188" y2="63854"/>
                        <a14:backgroundMark x1="12188" y1="63854" x2="18750" y2="65000"/>
                        <a14:backgroundMark x1="75938" y1="84792" x2="69896" y2="79896"/>
                        <a14:backgroundMark x1="69896" y1="79896" x2="54896" y2="76042"/>
                        <a14:backgroundMark x1="54896" y1="76042" x2="48750" y2="82604"/>
                        <a14:backgroundMark x1="48750" y1="82604" x2="66458" y2="85938"/>
                        <a14:backgroundMark x1="66458" y1="85938" x2="76771" y2="83333"/>
                        <a14:backgroundMark x1="76771" y1="83333" x2="78125" y2="81875"/>
                        <a14:backgroundMark x1="59167" y1="24583" x2="61458" y2="31458"/>
                        <a14:backgroundMark x1="61458" y1="31458" x2="66458" y2="36563"/>
                        <a14:backgroundMark x1="66458" y1="36563" x2="71354" y2="21875"/>
                        <a14:backgroundMark x1="71354" y1="21875" x2="71458" y2="13438"/>
                        <a14:backgroundMark x1="71458" y1="13438" x2="62292" y2="11771"/>
                        <a14:backgroundMark x1="62292" y1="11771" x2="58542" y2="18333"/>
                        <a14:backgroundMark x1="58542" y1="18333" x2="58125" y2="25729"/>
                        <a14:backgroundMark x1="58125" y1="25729" x2="58229" y2="25833"/>
                      </a14:backgroundRemoval>
                    </a14:imgEffect>
                  </a14:imgLayer>
                </a14:imgProps>
              </a:ext>
            </a:extLst>
          </a:blip>
          <a:srcRect l="14432" t="14035" r="8222" b="25646"/>
          <a:stretch/>
        </p:blipFill>
        <p:spPr>
          <a:xfrm>
            <a:off x="5345907" y="5156363"/>
            <a:ext cx="3068170" cy="2392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EE10A1-86F0-4002-9036-C297B5C84AE4}"/>
              </a:ext>
            </a:extLst>
          </p:cNvPr>
          <p:cNvSpPr txBox="1"/>
          <p:nvPr/>
        </p:nvSpPr>
        <p:spPr>
          <a:xfrm>
            <a:off x="2320609" y="-2627187"/>
            <a:ext cx="6050594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저희를 소개합니다</a:t>
            </a:r>
            <a:endParaRPr lang="en-US" altLang="ko-KR" sz="1579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74DAD-8589-4997-A8E5-AEC2686A0E10}"/>
              </a:ext>
            </a:extLst>
          </p:cNvPr>
          <p:cNvSpPr txBox="1"/>
          <p:nvPr/>
        </p:nvSpPr>
        <p:spPr>
          <a:xfrm>
            <a:off x="906189" y="4361289"/>
            <a:ext cx="30283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38A4-3AB3-4BE6-835F-EF9C412EBCCC}"/>
              </a:ext>
            </a:extLst>
          </p:cNvPr>
          <p:cNvSpPr txBox="1"/>
          <p:nvPr/>
        </p:nvSpPr>
        <p:spPr>
          <a:xfrm>
            <a:off x="4407763" y="4582267"/>
            <a:ext cx="334341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7C137-81F9-4E8C-BA23-0744E6CB5F73}"/>
              </a:ext>
            </a:extLst>
          </p:cNvPr>
          <p:cNvSpPr txBox="1"/>
          <p:nvPr/>
        </p:nvSpPr>
        <p:spPr>
          <a:xfrm>
            <a:off x="8358475" y="3969270"/>
            <a:ext cx="2161692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B138C-982D-4DEC-A303-B75C908F7FD2}"/>
              </a:ext>
            </a:extLst>
          </p:cNvPr>
          <p:cNvSpPr txBox="1"/>
          <p:nvPr/>
        </p:nvSpPr>
        <p:spPr>
          <a:xfrm>
            <a:off x="6086660" y="5119467"/>
            <a:ext cx="252945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26DC60-26AE-4DD8-8D4C-E114CB05CF1C}"/>
              </a:ext>
            </a:extLst>
          </p:cNvPr>
          <p:cNvSpPr txBox="1"/>
          <p:nvPr/>
        </p:nvSpPr>
        <p:spPr>
          <a:xfrm>
            <a:off x="2791666" y="4836066"/>
            <a:ext cx="19124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처럼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Life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is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Boiled egg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EBF02-62FF-4523-AA3C-5A98BC9CD7C8}"/>
              </a:ext>
            </a:extLst>
          </p:cNvPr>
          <p:cNvSpPr txBox="1"/>
          <p:nvPr/>
        </p:nvSpPr>
        <p:spPr>
          <a:xfrm>
            <a:off x="407804" y="263874"/>
            <a:ext cx="3614851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 어차피 만날 건데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일찍 만난다고 </a:t>
            </a:r>
            <a:endParaRPr lang="en-US" altLang="ko-KR" sz="1052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많이 달라집니다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8A9C76-7666-4CEB-8408-B3F76DD6DD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198786" y="93037"/>
            <a:ext cx="236548" cy="4824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9F8D40-0526-42CA-A539-12A384285DF9}"/>
              </a:ext>
            </a:extLst>
          </p:cNvPr>
          <p:cNvSpPr/>
          <p:nvPr/>
        </p:nvSpPr>
        <p:spPr>
          <a:xfrm>
            <a:off x="1" y="-896"/>
            <a:ext cx="10691812" cy="4571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751F5D-2570-4074-A04B-D7625FABF352}"/>
              </a:ext>
            </a:extLst>
          </p:cNvPr>
          <p:cNvSpPr/>
          <p:nvPr/>
        </p:nvSpPr>
        <p:spPr>
          <a:xfrm rot="5400000">
            <a:off x="6893574" y="3744502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99A8D2-BF8D-4AA0-ACBD-90E8F0D7DEDD}"/>
              </a:ext>
            </a:extLst>
          </p:cNvPr>
          <p:cNvSpPr/>
          <p:nvPr/>
        </p:nvSpPr>
        <p:spPr>
          <a:xfrm rot="16200000">
            <a:off x="-3758465" y="3749368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82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174618" y="386321"/>
            <a:ext cx="2524635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7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참고문헌</a:t>
            </a:r>
            <a:endParaRPr lang="en-US" altLang="ko-KR" sz="167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333023" y="1359234"/>
            <a:ext cx="10358790" cy="494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김민주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3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김민균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유형에 따라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OTT 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서비스의 개인화 추천 서비스가 관계강화 및 고객 충성도에 미치는 영향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…”, Journal of service research and studies v.8 no.4, 2018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pp31 – 51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김범준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배민트렌드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2021_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최규민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김상훈 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아레나 데이터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경진데회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노하우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위키북스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시스템의 전반적인 내용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Y.LAB, 2018.05.12, ‘https://yamalab.tistory.com/67’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“SVD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추천 시스템 구현하기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leebaro.tistory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2017.12.09, ‘https://url.kr/xwre2a’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은근 공감된다는 단어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‘.”,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instiz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2020, ‘https://www.instiz.net/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pt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/6688527?frompc=1’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이용자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지난해 한 달 평균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음식 주문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한겨레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2021.02.01, ‘https://url.kr/1keajf’.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스코페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왓챠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채용설명회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notion.so, ‘https://www.notion.so/23d561e222e04dd389bd9330bc8fae0c’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endParaRPr lang="en-US" altLang="ko-KR" sz="87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투명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(ppt7),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‘http://mk1101.makesplus.co.kr/’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검은색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‘https://youtube.com/36JvP5pw3po’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표지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현대카드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‘https://ccbblab.co.kr/134399/’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‘https://www.youtube.com/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watch?v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=i_bVAlEr-2g’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‘https://youtube.com/XZIwfrIMdn8’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‘https://youtube.com/kjQvjAXdW3Y’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Ppt6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‘https://url.kr/3nw1tj’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‘https://map.kakao.com/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더위 먹어서 입맛이 없나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어디가 아픈가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입맛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중앙일보 헬스미디어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2019.07.01, ‘https://jhealthmedia.joins.com/article/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artivle_view.asp?pno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=20592&amp;ispc=y’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증상 나타나면 반드시 병원 갈 것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고려대학교 구로병원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2017.10.20, ‘https://url.kr/8ha7sp’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우울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절망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m.ohmynews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qzadhb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침대 편안한 사진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img.freepik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‘https://url.kr/fwry6h’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극한 친구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우산을 씌워주는 모습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에이블뉴스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‘https://url.kr/63dipx’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가장 좋아하는 기회에 대한 명언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pss.kr, ‘https://ppss.kr/archives/65851’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덜어먹고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수저 위생 철저히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 시대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먹는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식사문화 바꾼다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dongA.com, ‘https://www.donga.com/news/Culture/article/all/20200922/103047777/1’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7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844" y="6200441"/>
            <a:ext cx="1557645" cy="11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29B412-282A-467E-8300-D29F168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705976"/>
                <a:gd name="connsiteY0" fmla="*/ 1107209 h 5536046"/>
                <a:gd name="connsiteX1" fmla="*/ 399418 w 5705976"/>
                <a:gd name="connsiteY1" fmla="*/ 1029704 h 5536046"/>
                <a:gd name="connsiteX2" fmla="*/ 855896 w 5705976"/>
                <a:gd name="connsiteY2" fmla="*/ 941128 h 5536046"/>
                <a:gd name="connsiteX3" fmla="*/ 1312374 w 5705976"/>
                <a:gd name="connsiteY3" fmla="*/ 852551 h 5536046"/>
                <a:gd name="connsiteX4" fmla="*/ 1882972 w 5705976"/>
                <a:gd name="connsiteY4" fmla="*/ 741830 h 5536046"/>
                <a:gd name="connsiteX5" fmla="*/ 2282390 w 5705976"/>
                <a:gd name="connsiteY5" fmla="*/ 664325 h 5536046"/>
                <a:gd name="connsiteX6" fmla="*/ 2967108 w 5705976"/>
                <a:gd name="connsiteY6" fmla="*/ 531460 h 5536046"/>
                <a:gd name="connsiteX7" fmla="*/ 3366526 w 5705976"/>
                <a:gd name="connsiteY7" fmla="*/ 453956 h 5536046"/>
                <a:gd name="connsiteX8" fmla="*/ 4051243 w 5705976"/>
                <a:gd name="connsiteY8" fmla="*/ 321091 h 5536046"/>
                <a:gd name="connsiteX9" fmla="*/ 4507721 w 5705976"/>
                <a:gd name="connsiteY9" fmla="*/ 232514 h 5536046"/>
                <a:gd name="connsiteX10" fmla="*/ 5078319 w 5705976"/>
                <a:gd name="connsiteY10" fmla="*/ 121793 h 5536046"/>
                <a:gd name="connsiteX11" fmla="*/ 5705976 w 5705976"/>
                <a:gd name="connsiteY11" fmla="*/ 0 h 5536046"/>
                <a:gd name="connsiteX12" fmla="*/ 5705976 w 5705976"/>
                <a:gd name="connsiteY12" fmla="*/ 608965 h 5536046"/>
                <a:gd name="connsiteX13" fmla="*/ 5705976 w 5705976"/>
                <a:gd name="connsiteY13" fmla="*/ 1107209 h 5536046"/>
                <a:gd name="connsiteX14" fmla="*/ 5705976 w 5705976"/>
                <a:gd name="connsiteY14" fmla="*/ 1494732 h 5536046"/>
                <a:gd name="connsiteX15" fmla="*/ 5705976 w 5705976"/>
                <a:gd name="connsiteY15" fmla="*/ 1992977 h 5536046"/>
                <a:gd name="connsiteX16" fmla="*/ 5705976 w 5705976"/>
                <a:gd name="connsiteY16" fmla="*/ 2380500 h 5536046"/>
                <a:gd name="connsiteX17" fmla="*/ 5705976 w 5705976"/>
                <a:gd name="connsiteY17" fmla="*/ 2823383 h 5536046"/>
                <a:gd name="connsiteX18" fmla="*/ 5705976 w 5705976"/>
                <a:gd name="connsiteY18" fmla="*/ 3432349 h 5536046"/>
                <a:gd name="connsiteX19" fmla="*/ 5705976 w 5705976"/>
                <a:gd name="connsiteY19" fmla="*/ 3985953 h 5536046"/>
                <a:gd name="connsiteX20" fmla="*/ 5705976 w 5705976"/>
                <a:gd name="connsiteY20" fmla="*/ 4539558 h 5536046"/>
                <a:gd name="connsiteX21" fmla="*/ 5705976 w 5705976"/>
                <a:gd name="connsiteY21" fmla="*/ 5536046 h 5536046"/>
                <a:gd name="connsiteX22" fmla="*/ 5306558 w 5705976"/>
                <a:gd name="connsiteY22" fmla="*/ 5536046 h 5536046"/>
                <a:gd name="connsiteX23" fmla="*/ 4621841 w 5705976"/>
                <a:gd name="connsiteY23" fmla="*/ 5536046 h 5536046"/>
                <a:gd name="connsiteX24" fmla="*/ 3994183 w 5705976"/>
                <a:gd name="connsiteY24" fmla="*/ 5536046 h 5536046"/>
                <a:gd name="connsiteX25" fmla="*/ 3309466 w 5705976"/>
                <a:gd name="connsiteY25" fmla="*/ 5536046 h 5536046"/>
                <a:gd name="connsiteX26" fmla="*/ 2910048 w 5705976"/>
                <a:gd name="connsiteY26" fmla="*/ 5536046 h 5536046"/>
                <a:gd name="connsiteX27" fmla="*/ 2339450 w 5705976"/>
                <a:gd name="connsiteY27" fmla="*/ 5536046 h 5536046"/>
                <a:gd name="connsiteX28" fmla="*/ 1940032 w 5705976"/>
                <a:gd name="connsiteY28" fmla="*/ 5536046 h 5536046"/>
                <a:gd name="connsiteX29" fmla="*/ 1540614 w 5705976"/>
                <a:gd name="connsiteY29" fmla="*/ 5536046 h 5536046"/>
                <a:gd name="connsiteX30" fmla="*/ 855896 w 5705976"/>
                <a:gd name="connsiteY30" fmla="*/ 5536046 h 5536046"/>
                <a:gd name="connsiteX31" fmla="*/ 0 w 5705976"/>
                <a:gd name="connsiteY31" fmla="*/ 5536046 h 5536046"/>
                <a:gd name="connsiteX32" fmla="*/ 0 w 5705976"/>
                <a:gd name="connsiteY32" fmla="*/ 4982441 h 5536046"/>
                <a:gd name="connsiteX33" fmla="*/ 0 w 5705976"/>
                <a:gd name="connsiteY33" fmla="*/ 4561702 h 5536046"/>
                <a:gd name="connsiteX34" fmla="*/ 0 w 5705976"/>
                <a:gd name="connsiteY34" fmla="*/ 4008097 h 5536046"/>
                <a:gd name="connsiteX35" fmla="*/ 0 w 5705976"/>
                <a:gd name="connsiteY35" fmla="*/ 3543069 h 5536046"/>
                <a:gd name="connsiteX36" fmla="*/ 0 w 5705976"/>
                <a:gd name="connsiteY36" fmla="*/ 3033753 h 5536046"/>
                <a:gd name="connsiteX37" fmla="*/ 0 w 5705976"/>
                <a:gd name="connsiteY37" fmla="*/ 2480148 h 5536046"/>
                <a:gd name="connsiteX38" fmla="*/ 0 w 5705976"/>
                <a:gd name="connsiteY38" fmla="*/ 1926544 h 5536046"/>
                <a:gd name="connsiteX39" fmla="*/ 0 w 5705976"/>
                <a:gd name="connsiteY39" fmla="*/ 1107209 h 553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05976" h="5536046" extrusionOk="0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742381"/>
                <a:gd name="connsiteY0" fmla="*/ 1181106 h 5905530"/>
                <a:gd name="connsiteX1" fmla="*/ 689086 w 5742381"/>
                <a:gd name="connsiteY1" fmla="*/ 1039373 h 5905530"/>
                <a:gd name="connsiteX2" fmla="*/ 1091052 w 5742381"/>
                <a:gd name="connsiteY2" fmla="*/ 956696 h 5905530"/>
                <a:gd name="connsiteX3" fmla="*/ 1665290 w 5742381"/>
                <a:gd name="connsiteY3" fmla="*/ 838585 h 5905530"/>
                <a:gd name="connsiteX4" fmla="*/ 2354376 w 5742381"/>
                <a:gd name="connsiteY4" fmla="*/ 696853 h 5905530"/>
                <a:gd name="connsiteX5" fmla="*/ 2928614 w 5742381"/>
                <a:gd name="connsiteY5" fmla="*/ 578742 h 5905530"/>
                <a:gd name="connsiteX6" fmla="*/ 3502852 w 5742381"/>
                <a:gd name="connsiteY6" fmla="*/ 460631 h 5905530"/>
                <a:gd name="connsiteX7" fmla="*/ 4019667 w 5742381"/>
                <a:gd name="connsiteY7" fmla="*/ 354332 h 5905530"/>
                <a:gd name="connsiteX8" fmla="*/ 4536481 w 5742381"/>
                <a:gd name="connsiteY8" fmla="*/ 248032 h 5905530"/>
                <a:gd name="connsiteX9" fmla="*/ 5110719 w 5742381"/>
                <a:gd name="connsiteY9" fmla="*/ 129922 h 5905530"/>
                <a:gd name="connsiteX10" fmla="*/ 5742381 w 5742381"/>
                <a:gd name="connsiteY10" fmla="*/ 0 h 5905530"/>
                <a:gd name="connsiteX11" fmla="*/ 5742381 w 5742381"/>
                <a:gd name="connsiteY11" fmla="*/ 590553 h 5905530"/>
                <a:gd name="connsiteX12" fmla="*/ 5742381 w 5742381"/>
                <a:gd name="connsiteY12" fmla="*/ 1299217 h 5905530"/>
                <a:gd name="connsiteX13" fmla="*/ 5742381 w 5742381"/>
                <a:gd name="connsiteY13" fmla="*/ 2007880 h 5905530"/>
                <a:gd name="connsiteX14" fmla="*/ 5742381 w 5742381"/>
                <a:gd name="connsiteY14" fmla="*/ 2657489 h 5905530"/>
                <a:gd name="connsiteX15" fmla="*/ 5742381 w 5742381"/>
                <a:gd name="connsiteY15" fmla="*/ 3248042 h 5905530"/>
                <a:gd name="connsiteX16" fmla="*/ 5742381 w 5742381"/>
                <a:gd name="connsiteY16" fmla="*/ 3779539 h 5905530"/>
                <a:gd name="connsiteX17" fmla="*/ 5742381 w 5742381"/>
                <a:gd name="connsiteY17" fmla="*/ 4192926 h 5905530"/>
                <a:gd name="connsiteX18" fmla="*/ 5742381 w 5742381"/>
                <a:gd name="connsiteY18" fmla="*/ 4842535 h 5905530"/>
                <a:gd name="connsiteX19" fmla="*/ 5742381 w 5742381"/>
                <a:gd name="connsiteY19" fmla="*/ 5905530 h 5905530"/>
                <a:gd name="connsiteX20" fmla="*/ 5053295 w 5742381"/>
                <a:gd name="connsiteY20" fmla="*/ 5905530 h 5905530"/>
                <a:gd name="connsiteX21" fmla="*/ 4364210 w 5742381"/>
                <a:gd name="connsiteY21" fmla="*/ 5905530 h 5905530"/>
                <a:gd name="connsiteX22" fmla="*/ 3904819 w 5742381"/>
                <a:gd name="connsiteY22" fmla="*/ 5905530 h 5905530"/>
                <a:gd name="connsiteX23" fmla="*/ 3502852 w 5742381"/>
                <a:gd name="connsiteY23" fmla="*/ 5905530 h 5905530"/>
                <a:gd name="connsiteX24" fmla="*/ 2813767 w 5742381"/>
                <a:gd name="connsiteY24" fmla="*/ 5905530 h 5905530"/>
                <a:gd name="connsiteX25" fmla="*/ 2124681 w 5742381"/>
                <a:gd name="connsiteY25" fmla="*/ 5905530 h 5905530"/>
                <a:gd name="connsiteX26" fmla="*/ 1435595 w 5742381"/>
                <a:gd name="connsiteY26" fmla="*/ 5905530 h 5905530"/>
                <a:gd name="connsiteX27" fmla="*/ 1033629 w 5742381"/>
                <a:gd name="connsiteY27" fmla="*/ 5905530 h 5905530"/>
                <a:gd name="connsiteX28" fmla="*/ 631662 w 5742381"/>
                <a:gd name="connsiteY28" fmla="*/ 5905530 h 5905530"/>
                <a:gd name="connsiteX29" fmla="*/ 0 w 5742381"/>
                <a:gd name="connsiteY29" fmla="*/ 5905530 h 5905530"/>
                <a:gd name="connsiteX30" fmla="*/ 0 w 5742381"/>
                <a:gd name="connsiteY30" fmla="*/ 5409465 h 5905530"/>
                <a:gd name="connsiteX31" fmla="*/ 0 w 5742381"/>
                <a:gd name="connsiteY31" fmla="*/ 4960645 h 5905530"/>
                <a:gd name="connsiteX32" fmla="*/ 0 w 5742381"/>
                <a:gd name="connsiteY32" fmla="*/ 4417336 h 5905530"/>
                <a:gd name="connsiteX33" fmla="*/ 0 w 5742381"/>
                <a:gd name="connsiteY33" fmla="*/ 3779539 h 5905530"/>
                <a:gd name="connsiteX34" fmla="*/ 0 w 5742381"/>
                <a:gd name="connsiteY34" fmla="*/ 3330719 h 5905530"/>
                <a:gd name="connsiteX35" fmla="*/ 0 w 5742381"/>
                <a:gd name="connsiteY35" fmla="*/ 2692922 h 5905530"/>
                <a:gd name="connsiteX36" fmla="*/ 0 w 5742381"/>
                <a:gd name="connsiteY36" fmla="*/ 2196857 h 5905530"/>
                <a:gd name="connsiteX37" fmla="*/ 0 w 5742381"/>
                <a:gd name="connsiteY37" fmla="*/ 1700793 h 5905530"/>
                <a:gd name="connsiteX38" fmla="*/ 0 w 5742381"/>
                <a:gd name="connsiteY38" fmla="*/ 1181106 h 59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42381" h="5905530" extrusionOk="0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0" y="6281773"/>
            <a:ext cx="10691812" cy="1277899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0" y="0"/>
            <a:ext cx="10691812" cy="1277900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rgbClr val="2AC1BC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3218</TotalTime>
  <Words>4135</Words>
  <Application>Microsoft Office PowerPoint</Application>
  <PresentationFormat>사용자 지정</PresentationFormat>
  <Paragraphs>867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6" baseType="lpstr">
      <vt:lpstr>나눔손글씨 바른정신</vt:lpstr>
      <vt:lpstr>맑은 고딕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문 호준</cp:lastModifiedBy>
  <cp:revision>191</cp:revision>
  <dcterms:created xsi:type="dcterms:W3CDTF">2021-07-12T14:47:02Z</dcterms:created>
  <dcterms:modified xsi:type="dcterms:W3CDTF">2021-07-16T01:44:39Z</dcterms:modified>
</cp:coreProperties>
</file>